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3"/>
  </p:notesMasterIdLst>
  <p:handoutMasterIdLst>
    <p:handoutMasterId r:id="rId74"/>
  </p:handoutMasterIdLst>
  <p:sldIdLst>
    <p:sldId id="256" r:id="rId2"/>
    <p:sldId id="257" r:id="rId3"/>
    <p:sldId id="449" r:id="rId4"/>
    <p:sldId id="450" r:id="rId5"/>
    <p:sldId id="451" r:id="rId6"/>
    <p:sldId id="452" r:id="rId7"/>
    <p:sldId id="421" r:id="rId8"/>
    <p:sldId id="411" r:id="rId9"/>
    <p:sldId id="460" r:id="rId10"/>
    <p:sldId id="422" r:id="rId11"/>
    <p:sldId id="423" r:id="rId12"/>
    <p:sldId id="426" r:id="rId13"/>
    <p:sldId id="425" r:id="rId14"/>
    <p:sldId id="427" r:id="rId15"/>
    <p:sldId id="428" r:id="rId16"/>
    <p:sldId id="412" r:id="rId17"/>
    <p:sldId id="461" r:id="rId18"/>
    <p:sldId id="462" r:id="rId19"/>
    <p:sldId id="417" r:id="rId20"/>
    <p:sldId id="418" r:id="rId21"/>
    <p:sldId id="308" r:id="rId22"/>
    <p:sldId id="354" r:id="rId23"/>
    <p:sldId id="355" r:id="rId24"/>
    <p:sldId id="371" r:id="rId25"/>
    <p:sldId id="463" r:id="rId26"/>
    <p:sldId id="429" r:id="rId27"/>
    <p:sldId id="365" r:id="rId28"/>
    <p:sldId id="366" r:id="rId29"/>
    <p:sldId id="430" r:id="rId30"/>
    <p:sldId id="361" r:id="rId31"/>
    <p:sldId id="431" r:id="rId32"/>
    <p:sldId id="432" r:id="rId33"/>
    <p:sldId id="439" r:id="rId34"/>
    <p:sldId id="465" r:id="rId35"/>
    <p:sldId id="440" r:id="rId36"/>
    <p:sldId id="459" r:id="rId37"/>
    <p:sldId id="442" r:id="rId38"/>
    <p:sldId id="445" r:id="rId39"/>
    <p:sldId id="444" r:id="rId40"/>
    <p:sldId id="446" r:id="rId41"/>
    <p:sldId id="396" r:id="rId42"/>
    <p:sldId id="405" r:id="rId43"/>
    <p:sldId id="406" r:id="rId44"/>
    <p:sldId id="464" r:id="rId45"/>
    <p:sldId id="400" r:id="rId46"/>
    <p:sldId id="401" r:id="rId47"/>
    <p:sldId id="402" r:id="rId48"/>
    <p:sldId id="404" r:id="rId49"/>
    <p:sldId id="448" r:id="rId50"/>
    <p:sldId id="466" r:id="rId51"/>
    <p:sldId id="453" r:id="rId52"/>
    <p:sldId id="474" r:id="rId53"/>
    <p:sldId id="475" r:id="rId54"/>
    <p:sldId id="478" r:id="rId55"/>
    <p:sldId id="479" r:id="rId56"/>
    <p:sldId id="433" r:id="rId57"/>
    <p:sldId id="454" r:id="rId58"/>
    <p:sldId id="476" r:id="rId59"/>
    <p:sldId id="468" r:id="rId60"/>
    <p:sldId id="477" r:id="rId61"/>
    <p:sldId id="469" r:id="rId62"/>
    <p:sldId id="470" r:id="rId63"/>
    <p:sldId id="471" r:id="rId64"/>
    <p:sldId id="472" r:id="rId65"/>
    <p:sldId id="473" r:id="rId66"/>
    <p:sldId id="390" r:id="rId67"/>
    <p:sldId id="283" r:id="rId68"/>
    <p:sldId id="346" r:id="rId69"/>
    <p:sldId id="286" r:id="rId70"/>
    <p:sldId id="287" r:id="rId71"/>
    <p:sldId id="259" r:id="rId72"/>
  </p:sldIdLst>
  <p:sldSz cx="9144000" cy="6858000" type="screen4x3"/>
  <p:notesSz cx="6784975" cy="985678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CC3300"/>
    <a:srgbClr val="FFFF00"/>
    <a:srgbClr val="FF9900"/>
    <a:srgbClr val="FFFFCC"/>
    <a:srgbClr val="99FF66"/>
    <a:srgbClr val="FF3300"/>
    <a:srgbClr val="FF66CC"/>
    <a:srgbClr val="666699"/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AF606853-7671-496A-8E4F-DF71F8EC918B}" styleName="어두운 스타일 1 - 강조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어두운 스타일 1 - 강조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661" autoAdjust="0"/>
  </p:normalViewPr>
  <p:slideViewPr>
    <p:cSldViewPr>
      <p:cViewPr varScale="1">
        <p:scale>
          <a:sx n="111" d="100"/>
          <a:sy n="111" d="100"/>
        </p:scale>
        <p:origin x="-162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150" y="-108"/>
      </p:cViewPr>
      <p:guideLst>
        <p:guide orient="horz" pos="3105"/>
        <p:guide pos="21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notesMaster" Target="notesMasters/notesMaster1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156" cy="49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83" tIns="45491" rIns="90983" bIns="45491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200">
                <a:effectLst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3250" y="0"/>
            <a:ext cx="2940156" cy="49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83" tIns="45491" rIns="90983" bIns="45491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200">
                <a:effectLst/>
              </a:defRPr>
            </a:lvl1pPr>
          </a:lstStyle>
          <a:p>
            <a:pPr>
              <a:defRPr/>
            </a:pPr>
            <a:fld id="{3E83E066-9924-4F93-BB85-60E4FC1E96AE}" type="datetimeFigureOut">
              <a:rPr lang="ko-KR" altLang="en-US"/>
              <a:pPr>
                <a:defRPr/>
              </a:pPr>
              <a:t>2014-02-27</a:t>
            </a:fld>
            <a:endParaRPr lang="en-US" altLang="ko-KR"/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2238"/>
            <a:ext cx="2940156" cy="49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83" tIns="45491" rIns="90983" bIns="45491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200">
                <a:effectLst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3250" y="9362238"/>
            <a:ext cx="2940156" cy="49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983" tIns="45491" rIns="90983" bIns="45491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50000"/>
              </a:spcBef>
              <a:defRPr sz="1200">
                <a:effectLst/>
              </a:defRPr>
            </a:lvl1pPr>
          </a:lstStyle>
          <a:p>
            <a:pPr>
              <a:defRPr/>
            </a:pPr>
            <a:fld id="{FC88CDEE-A877-4E1B-9E79-54D68384AE7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346881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0156" cy="492839"/>
          </a:xfrm>
          <a:prstGeom prst="rect">
            <a:avLst/>
          </a:prstGeom>
        </p:spPr>
        <p:txBody>
          <a:bodyPr vert="horz" lIns="90983" tIns="45491" rIns="90983" bIns="45491" rtlCol="0"/>
          <a:lstStyle>
            <a:lvl1pPr algn="l">
              <a:spcBef>
                <a:spcPct val="50000"/>
              </a:spcBef>
              <a:defRPr sz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3250" y="0"/>
            <a:ext cx="2940156" cy="492839"/>
          </a:xfrm>
          <a:prstGeom prst="rect">
            <a:avLst/>
          </a:prstGeom>
        </p:spPr>
        <p:txBody>
          <a:bodyPr vert="horz" lIns="90983" tIns="45491" rIns="90983" bIns="45491" rtlCol="0"/>
          <a:lstStyle>
            <a:lvl1pPr algn="r">
              <a:spcBef>
                <a:spcPct val="50000"/>
              </a:spcBef>
              <a:defRPr sz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>
              <a:defRPr/>
            </a:pPr>
            <a:fld id="{2A93C42B-816C-48E3-9A11-5BD2E0ACF04F}" type="datetimeFigureOut">
              <a:rPr lang="ko-KR" altLang="en-US"/>
              <a:pPr>
                <a:defRPr/>
              </a:pPr>
              <a:t>2014-02-27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8688" y="739775"/>
            <a:ext cx="4927600" cy="3695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3" tIns="45491" rIns="90983" bIns="45491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8498" y="4681974"/>
            <a:ext cx="5427980" cy="4435555"/>
          </a:xfrm>
          <a:prstGeom prst="rect">
            <a:avLst/>
          </a:prstGeom>
        </p:spPr>
        <p:txBody>
          <a:bodyPr vert="horz" lIns="90983" tIns="45491" rIns="90983" bIns="45491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62238"/>
            <a:ext cx="2940156" cy="492839"/>
          </a:xfrm>
          <a:prstGeom prst="rect">
            <a:avLst/>
          </a:prstGeom>
        </p:spPr>
        <p:txBody>
          <a:bodyPr vert="horz" lIns="90983" tIns="45491" rIns="90983" bIns="45491" rtlCol="0" anchor="b"/>
          <a:lstStyle>
            <a:lvl1pPr algn="l">
              <a:spcBef>
                <a:spcPct val="50000"/>
              </a:spcBef>
              <a:defRPr sz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3250" y="9362238"/>
            <a:ext cx="2940156" cy="492839"/>
          </a:xfrm>
          <a:prstGeom prst="rect">
            <a:avLst/>
          </a:prstGeom>
        </p:spPr>
        <p:txBody>
          <a:bodyPr vert="horz" lIns="90983" tIns="45491" rIns="90983" bIns="45491" rtlCol="0" anchor="b"/>
          <a:lstStyle>
            <a:lvl1pPr algn="r">
              <a:spcBef>
                <a:spcPct val="50000"/>
              </a:spcBef>
              <a:defRPr sz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pPr>
              <a:defRPr/>
            </a:pPr>
            <a:fld id="{B66B180D-8AEB-4EE5-BE54-969EAA643D9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13088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0275" y="739775"/>
            <a:ext cx="4929188" cy="36972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Rectangle 3"/>
          <p:cNvSpPr>
            <a:spLocks noGrp="1"/>
          </p:cNvSpPr>
          <p:nvPr>
            <p:ph type="body" idx="1"/>
          </p:nvPr>
        </p:nvSpPr>
        <p:spPr bwMode="auto">
          <a:xfrm>
            <a:off x="904663" y="4681974"/>
            <a:ext cx="4975649" cy="443555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0275" y="739775"/>
            <a:ext cx="4929188" cy="36972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Rectangle 3"/>
          <p:cNvSpPr>
            <a:spLocks noGrp="1"/>
          </p:cNvSpPr>
          <p:nvPr>
            <p:ph type="body" idx="1"/>
          </p:nvPr>
        </p:nvSpPr>
        <p:spPr bwMode="auto">
          <a:xfrm>
            <a:off x="904663" y="4681974"/>
            <a:ext cx="4975649" cy="443555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ko-KR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0275" y="739775"/>
            <a:ext cx="4929188" cy="36972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Rectangle 3"/>
          <p:cNvSpPr>
            <a:spLocks noGrp="1"/>
          </p:cNvSpPr>
          <p:nvPr>
            <p:ph type="body" idx="1"/>
          </p:nvPr>
        </p:nvSpPr>
        <p:spPr bwMode="auto">
          <a:xfrm>
            <a:off x="904663" y="4681974"/>
            <a:ext cx="4975649" cy="443555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ko-KR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0275" y="739775"/>
            <a:ext cx="4929188" cy="36972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Rectangle 3"/>
          <p:cNvSpPr>
            <a:spLocks noGrp="1"/>
          </p:cNvSpPr>
          <p:nvPr>
            <p:ph type="body" idx="1"/>
          </p:nvPr>
        </p:nvSpPr>
        <p:spPr bwMode="auto">
          <a:xfrm>
            <a:off x="904663" y="4681974"/>
            <a:ext cx="4975649" cy="443555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0275" y="739775"/>
            <a:ext cx="4929188" cy="36972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Rectangle 3"/>
          <p:cNvSpPr>
            <a:spLocks noGrp="1"/>
          </p:cNvSpPr>
          <p:nvPr>
            <p:ph type="body" idx="1"/>
          </p:nvPr>
        </p:nvSpPr>
        <p:spPr bwMode="auto">
          <a:xfrm>
            <a:off x="904663" y="4681974"/>
            <a:ext cx="4975649" cy="443555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ko-KR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0275" y="739775"/>
            <a:ext cx="4929188" cy="369728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Rectangle 3"/>
          <p:cNvSpPr>
            <a:spLocks noGrp="1"/>
          </p:cNvSpPr>
          <p:nvPr>
            <p:ph type="body" idx="1"/>
          </p:nvPr>
        </p:nvSpPr>
        <p:spPr bwMode="auto">
          <a:xfrm>
            <a:off x="904663" y="4681974"/>
            <a:ext cx="4975649" cy="443555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08_main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0" descr="06"/>
          <p:cNvPicPr>
            <a:picLocks noChangeAspect="1" noChangeArrowheads="1"/>
          </p:cNvPicPr>
          <p:nvPr userDrawn="1"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6350000"/>
            <a:ext cx="179546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2586547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7253940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573052936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258076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2070235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4586226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03953281"/>
      </p:ext>
    </p:extLst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696532572"/>
      </p:ext>
    </p:extLst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802976900"/>
      </p:ext>
    </p:extLst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3878303"/>
      </p:ext>
    </p:extLst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2088" y="0"/>
            <a:ext cx="2144712" cy="612616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07950" y="0"/>
            <a:ext cx="6281738" cy="61261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4740589"/>
      </p:ext>
    </p:extLst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950" y="0"/>
            <a:ext cx="7200900" cy="98107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ko-KR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1798330383"/>
      </p:ext>
    </p:extLst>
  </p:cSld>
  <p:clrMapOvr>
    <a:masterClrMapping/>
  </p:clrMapOvr>
  <p:transition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제목, 텍스트 및 차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7950" y="0"/>
            <a:ext cx="7200900" cy="98107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차트 개체 틀 3"/>
          <p:cNvSpPr>
            <a:spLocks noGrp="1"/>
          </p:cNvSpPr>
          <p:nvPr>
            <p:ph type="chart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ko-KR" altLang="en-US" noProof="0"/>
          </a:p>
        </p:txBody>
      </p:sp>
    </p:spTree>
    <p:extLst>
      <p:ext uri="{BB962C8B-B14F-4D97-AF65-F5344CB8AC3E}">
        <p14:creationId xmlns:p14="http://schemas.microsoft.com/office/powerpoint/2010/main" val="2325317867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08_master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8" descr="06"/>
          <p:cNvPicPr>
            <a:picLocks noChangeAspect="1" noChangeArrowheads="1"/>
          </p:cNvPicPr>
          <p:nvPr userDrawn="1"/>
        </p:nvPicPr>
        <p:blipFill>
          <a:blip r:embed="rId16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413" y="288925"/>
            <a:ext cx="145097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07950" y="0"/>
            <a:ext cx="7200900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  <p:sldLayoutId id="2147483765" r:id="rId12"/>
    <p:sldLayoutId id="2147483766" r:id="rId13"/>
  </p:sldLayoutIdLst>
  <p:transition>
    <p:zoom/>
  </p:transition>
  <p:hf hdr="0" ft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rgbClr val="003366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rgbClr val="003366"/>
          </a:solidFill>
          <a:latin typeface="HY견고딕" pitchFamily="18" charset="-127"/>
          <a:ea typeface="HY견고딕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rgbClr val="003366"/>
          </a:solidFill>
          <a:latin typeface="HY견고딕" pitchFamily="18" charset="-127"/>
          <a:ea typeface="HY견고딕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rgbClr val="003366"/>
          </a:solidFill>
          <a:latin typeface="HY견고딕" pitchFamily="18" charset="-127"/>
          <a:ea typeface="HY견고딕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3200">
          <a:solidFill>
            <a:srgbClr val="003366"/>
          </a:solidFill>
          <a:latin typeface="HY견고딕" pitchFamily="18" charset="-127"/>
          <a:ea typeface="HY견고딕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3200">
          <a:solidFill>
            <a:srgbClr val="003366"/>
          </a:solidFill>
          <a:latin typeface="HY견고딕" pitchFamily="18" charset="-127"/>
          <a:ea typeface="HY견고딕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3200">
          <a:solidFill>
            <a:srgbClr val="003366"/>
          </a:solidFill>
          <a:latin typeface="HY견고딕" pitchFamily="18" charset="-127"/>
          <a:ea typeface="HY견고딕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3200">
          <a:solidFill>
            <a:srgbClr val="003366"/>
          </a:solidFill>
          <a:latin typeface="HY견고딕" pitchFamily="18" charset="-127"/>
          <a:ea typeface="HY견고딕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3200">
          <a:solidFill>
            <a:srgbClr val="003366"/>
          </a:solidFill>
          <a:latin typeface="HY견고딕" pitchFamily="18" charset="-127"/>
          <a:ea typeface="HY견고딕" pitchFamily="18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2916238" y="4565650"/>
            <a:ext cx="33845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ko-KR" sz="2800" b="1" dirty="0" smtClean="0">
                <a:solidFill>
                  <a:srgbClr val="222268"/>
                </a:solidFill>
                <a:latin typeface="HY견고딕" pitchFamily="18" charset="-127"/>
                <a:ea typeface="HY견고딕" pitchFamily="18" charset="-127"/>
              </a:rPr>
              <a:t>2014. </a:t>
            </a:r>
            <a:r>
              <a:rPr lang="en-US" altLang="ko-KR" sz="2800" b="1" dirty="0">
                <a:solidFill>
                  <a:srgbClr val="222268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en-US" altLang="ko-KR" sz="2800" b="1" dirty="0" smtClean="0">
                <a:solidFill>
                  <a:srgbClr val="222268"/>
                </a:solidFill>
                <a:latin typeface="HY견고딕" pitchFamily="18" charset="-127"/>
                <a:ea typeface="HY견고딕" pitchFamily="18" charset="-127"/>
              </a:rPr>
              <a:t>.</a:t>
            </a:r>
            <a:endParaRPr lang="en-US" altLang="ko-KR" sz="2800" b="1" dirty="0">
              <a:solidFill>
                <a:srgbClr val="222268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1187450" y="2003425"/>
            <a:ext cx="70580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ko-KR" altLang="en-US" sz="3000" b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sz="3000" b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        건설업</a:t>
            </a:r>
            <a:endParaRPr lang="ko-KR" altLang="en-US" sz="3600" b="1" dirty="0">
              <a:solidFill>
                <a:srgbClr val="66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spcBef>
                <a:spcPct val="5000"/>
              </a:spcBef>
              <a:defRPr/>
            </a:pPr>
            <a:r>
              <a:rPr lang="ko-KR" altLang="en-US" sz="4000" b="1" spc="1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고용</a:t>
            </a:r>
            <a:r>
              <a:rPr lang="en-US" altLang="ko-KR" sz="4000" b="1" spc="1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4000" b="1" spc="1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산재보험 실무</a:t>
            </a:r>
            <a:endParaRPr lang="ko-KR" altLang="en-US" sz="4000" b="1" spc="1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22334" t="45322" r="48093" b="24463"/>
          <a:stretch>
            <a:fillRect/>
          </a:stretch>
        </p:blipFill>
        <p:spPr bwMode="auto">
          <a:xfrm>
            <a:off x="7236296" y="3203754"/>
            <a:ext cx="1584176" cy="1809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60648"/>
            <a:ext cx="1584176" cy="833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1" descr="08_02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04813"/>
            <a:ext cx="1246188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2" descr="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608012" cy="47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00" name="Group 48"/>
          <p:cNvGrpSpPr>
            <a:grpSpLocks/>
          </p:cNvGrpSpPr>
          <p:nvPr/>
        </p:nvGrpSpPr>
        <p:grpSpPr bwMode="auto">
          <a:xfrm>
            <a:off x="1258888" y="3573463"/>
            <a:ext cx="5438778" cy="508000"/>
            <a:chOff x="884" y="866"/>
            <a:chExt cx="3426" cy="310"/>
          </a:xfrm>
        </p:grpSpPr>
        <p:sp>
          <p:nvSpPr>
            <p:cNvPr id="4113" name="Rectangle 49"/>
            <p:cNvSpPr>
              <a:spLocks noChangeArrowheads="1"/>
            </p:cNvSpPr>
            <p:nvPr/>
          </p:nvSpPr>
          <p:spPr bwMode="auto">
            <a:xfrm>
              <a:off x="1156" y="866"/>
              <a:ext cx="3154" cy="282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bg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ko-KR" altLang="en-US" sz="2400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보험료 신고서 및 납부서 작성 요령</a:t>
              </a:r>
              <a:endParaRPr lang="ko-KR" altLang="en-US" sz="2400" dirty="0">
                <a:solidFill>
                  <a:srgbClr val="6600CC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4114" name="Picture 50" descr="08"/>
            <p:cNvPicPr>
              <a:picLocks noChangeAspect="1" noChangeArrowheads="1"/>
            </p:cNvPicPr>
            <p:nvPr/>
          </p:nvPicPr>
          <p:blipFill>
            <a:blip r:embed="rId4">
              <a:lum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" y="893"/>
              <a:ext cx="283" cy="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1" name="Group 45"/>
          <p:cNvGrpSpPr>
            <a:grpSpLocks/>
          </p:cNvGrpSpPr>
          <p:nvPr/>
        </p:nvGrpSpPr>
        <p:grpSpPr bwMode="auto">
          <a:xfrm>
            <a:off x="1258888" y="2922536"/>
            <a:ext cx="4926014" cy="506464"/>
            <a:chOff x="884" y="867"/>
            <a:chExt cx="3103" cy="309"/>
          </a:xfrm>
        </p:grpSpPr>
        <p:sp>
          <p:nvSpPr>
            <p:cNvPr id="4111" name="Rectangle 46"/>
            <p:cNvSpPr>
              <a:spLocks noChangeArrowheads="1"/>
            </p:cNvSpPr>
            <p:nvPr/>
          </p:nvSpPr>
          <p:spPr bwMode="auto">
            <a:xfrm>
              <a:off x="1156" y="867"/>
              <a:ext cx="2831" cy="282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bg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ko-KR" altLang="en-US" sz="2400" dirty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고용</a:t>
              </a:r>
              <a:r>
                <a:rPr lang="en-US" altLang="ko-KR" sz="2400" dirty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lang="ko-KR" altLang="en-US" sz="2400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산재보험료 산정 및 납부</a:t>
              </a:r>
              <a:endParaRPr lang="ko-KR" altLang="en-US" sz="2400" dirty="0">
                <a:solidFill>
                  <a:srgbClr val="6600CC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4112" name="Picture 47" descr="08"/>
            <p:cNvPicPr>
              <a:picLocks noChangeAspect="1" noChangeArrowheads="1"/>
            </p:cNvPicPr>
            <p:nvPr/>
          </p:nvPicPr>
          <p:blipFill>
            <a:blip r:embed="rId4">
              <a:lum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" y="893"/>
              <a:ext cx="283" cy="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2" name="Group 45"/>
          <p:cNvGrpSpPr>
            <a:grpSpLocks/>
          </p:cNvGrpSpPr>
          <p:nvPr/>
        </p:nvGrpSpPr>
        <p:grpSpPr bwMode="auto">
          <a:xfrm>
            <a:off x="1258888" y="1627188"/>
            <a:ext cx="4514854" cy="506412"/>
            <a:chOff x="884" y="867"/>
            <a:chExt cx="2844" cy="309"/>
          </a:xfrm>
        </p:grpSpPr>
        <p:sp>
          <p:nvSpPr>
            <p:cNvPr id="4109" name="Rectangle 46"/>
            <p:cNvSpPr>
              <a:spLocks noChangeArrowheads="1"/>
            </p:cNvSpPr>
            <p:nvPr/>
          </p:nvSpPr>
          <p:spPr bwMode="auto">
            <a:xfrm>
              <a:off x="1156" y="867"/>
              <a:ext cx="2572" cy="282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bg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ko-KR" altLang="en-US" sz="2400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건설업 고용</a:t>
              </a:r>
              <a:r>
                <a:rPr lang="en-US" altLang="ko-KR" sz="2400" dirty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lang="ko-KR" altLang="en-US" sz="2400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산재보험 적용</a:t>
              </a:r>
              <a:endParaRPr lang="en-US" altLang="ko-KR" sz="2400" dirty="0">
                <a:solidFill>
                  <a:srgbClr val="6600CC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4110" name="Picture 47" descr="08"/>
            <p:cNvPicPr>
              <a:picLocks noChangeAspect="1" noChangeArrowheads="1"/>
            </p:cNvPicPr>
            <p:nvPr/>
          </p:nvPicPr>
          <p:blipFill>
            <a:blip r:embed="rId4">
              <a:lum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" y="893"/>
              <a:ext cx="283" cy="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3" name="Group 45"/>
          <p:cNvGrpSpPr>
            <a:grpSpLocks/>
          </p:cNvGrpSpPr>
          <p:nvPr/>
        </p:nvGrpSpPr>
        <p:grpSpPr bwMode="auto">
          <a:xfrm>
            <a:off x="1258888" y="2273300"/>
            <a:ext cx="5232401" cy="506413"/>
            <a:chOff x="884" y="867"/>
            <a:chExt cx="3296" cy="309"/>
          </a:xfrm>
        </p:grpSpPr>
        <p:sp>
          <p:nvSpPr>
            <p:cNvPr id="4107" name="Rectangle 46"/>
            <p:cNvSpPr>
              <a:spLocks noChangeArrowheads="1"/>
            </p:cNvSpPr>
            <p:nvPr/>
          </p:nvSpPr>
          <p:spPr bwMode="auto">
            <a:xfrm>
              <a:off x="1156" y="867"/>
              <a:ext cx="3024" cy="282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bg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ko-KR" altLang="en-US" sz="2400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건설업 고용보험 </a:t>
              </a:r>
              <a:r>
                <a:rPr lang="ko-KR" altLang="en-US" sz="2400" dirty="0" err="1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피보험자격</a:t>
              </a:r>
              <a:r>
                <a:rPr lang="ko-KR" altLang="en-US" sz="2400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 관리</a:t>
              </a:r>
              <a:endParaRPr lang="ko-KR" altLang="en-US" sz="2400" dirty="0">
                <a:solidFill>
                  <a:srgbClr val="6600CC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4108" name="Picture 47" descr="08"/>
            <p:cNvPicPr>
              <a:picLocks noChangeAspect="1" noChangeArrowheads="1"/>
            </p:cNvPicPr>
            <p:nvPr/>
          </p:nvPicPr>
          <p:blipFill>
            <a:blip r:embed="rId4">
              <a:lum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" y="893"/>
              <a:ext cx="283" cy="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4" name="Group 48"/>
          <p:cNvGrpSpPr>
            <a:grpSpLocks/>
          </p:cNvGrpSpPr>
          <p:nvPr/>
        </p:nvGrpSpPr>
        <p:grpSpPr bwMode="auto">
          <a:xfrm>
            <a:off x="1258887" y="4219524"/>
            <a:ext cx="4514852" cy="508051"/>
            <a:chOff x="884" y="866"/>
            <a:chExt cx="2844" cy="310"/>
          </a:xfrm>
        </p:grpSpPr>
        <p:sp>
          <p:nvSpPr>
            <p:cNvPr id="4105" name="Rectangle 49"/>
            <p:cNvSpPr>
              <a:spLocks noChangeArrowheads="1"/>
            </p:cNvSpPr>
            <p:nvPr/>
          </p:nvSpPr>
          <p:spPr bwMode="auto">
            <a:xfrm>
              <a:off x="1156" y="866"/>
              <a:ext cx="2572" cy="282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bg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ko-KR" altLang="en-US" sz="2400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건설업 사회보험료 지원사업</a:t>
              </a:r>
              <a:endParaRPr lang="ko-KR" altLang="en-US" sz="2400" dirty="0">
                <a:solidFill>
                  <a:srgbClr val="6600CC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4106" name="Picture 50" descr="08"/>
            <p:cNvPicPr>
              <a:picLocks noChangeAspect="1" noChangeArrowheads="1"/>
            </p:cNvPicPr>
            <p:nvPr/>
          </p:nvPicPr>
          <p:blipFill>
            <a:blip r:embed="rId4">
              <a:lum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" y="893"/>
              <a:ext cx="283" cy="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48"/>
          <p:cNvGrpSpPr>
            <a:grpSpLocks/>
          </p:cNvGrpSpPr>
          <p:nvPr/>
        </p:nvGrpSpPr>
        <p:grpSpPr bwMode="auto">
          <a:xfrm>
            <a:off x="1281284" y="4797152"/>
            <a:ext cx="7181870" cy="508051"/>
            <a:chOff x="884" y="866"/>
            <a:chExt cx="4524" cy="310"/>
          </a:xfrm>
        </p:grpSpPr>
        <p:sp>
          <p:nvSpPr>
            <p:cNvPr id="20" name="Rectangle 49"/>
            <p:cNvSpPr>
              <a:spLocks noChangeArrowheads="1"/>
            </p:cNvSpPr>
            <p:nvPr/>
          </p:nvSpPr>
          <p:spPr bwMode="auto">
            <a:xfrm>
              <a:off x="1156" y="866"/>
              <a:ext cx="4252" cy="282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bg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ko-KR" altLang="en-US" sz="2400" dirty="0" err="1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상용형</a:t>
              </a:r>
              <a:r>
                <a:rPr lang="ko-KR" altLang="en-US" sz="2400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2400" dirty="0" err="1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시간선택제</a:t>
              </a:r>
              <a:r>
                <a:rPr lang="ko-KR" altLang="en-US" sz="2400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 일자리 사회보험료 지원사업</a:t>
              </a:r>
              <a:endParaRPr lang="ko-KR" altLang="en-US" sz="2400" dirty="0">
                <a:solidFill>
                  <a:srgbClr val="6600CC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21" name="Picture 50" descr="08"/>
            <p:cNvPicPr>
              <a:picLocks noChangeAspect="1" noChangeArrowheads="1"/>
            </p:cNvPicPr>
            <p:nvPr/>
          </p:nvPicPr>
          <p:blipFill>
            <a:blip r:embed="rId4">
              <a:lum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" y="893"/>
              <a:ext cx="283" cy="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2" name="Group 48"/>
          <p:cNvGrpSpPr>
            <a:grpSpLocks/>
          </p:cNvGrpSpPr>
          <p:nvPr/>
        </p:nvGrpSpPr>
        <p:grpSpPr bwMode="auto">
          <a:xfrm>
            <a:off x="1283986" y="5369221"/>
            <a:ext cx="1847854" cy="508051"/>
            <a:chOff x="884" y="866"/>
            <a:chExt cx="1164" cy="310"/>
          </a:xfrm>
        </p:grpSpPr>
        <p:sp>
          <p:nvSpPr>
            <p:cNvPr id="23" name="Rectangle 49"/>
            <p:cNvSpPr>
              <a:spLocks noChangeArrowheads="1"/>
            </p:cNvSpPr>
            <p:nvPr/>
          </p:nvSpPr>
          <p:spPr bwMode="auto">
            <a:xfrm>
              <a:off x="1156" y="866"/>
              <a:ext cx="892" cy="282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bg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ko-KR" altLang="en-US" sz="2400" dirty="0" smtClean="0">
                  <a:solidFill>
                    <a:srgbClr val="6600CC"/>
                  </a:solidFill>
                  <a:latin typeface="HY견고딕" pitchFamily="18" charset="-127"/>
                  <a:ea typeface="HY견고딕" pitchFamily="18" charset="-127"/>
                </a:rPr>
                <a:t>기타사항</a:t>
              </a:r>
              <a:endParaRPr lang="ko-KR" altLang="en-US" sz="2400" dirty="0">
                <a:solidFill>
                  <a:srgbClr val="6600CC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pic>
          <p:nvPicPr>
            <p:cNvPr id="24" name="Picture 50" descr="08"/>
            <p:cNvPicPr>
              <a:picLocks noChangeAspect="1" noChangeArrowheads="1"/>
            </p:cNvPicPr>
            <p:nvPr/>
          </p:nvPicPr>
          <p:blipFill>
            <a:blip r:embed="rId4">
              <a:lum contrast="6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" y="893"/>
              <a:ext cx="283" cy="2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612775" y="2420938"/>
            <a:ext cx="81359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ko-KR" sz="3200" dirty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I. </a:t>
            </a:r>
            <a:r>
              <a:rPr lang="ko-KR" altLang="en-US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건설업 고용</a:t>
            </a:r>
            <a:r>
              <a:rPr lang="en-US" altLang="ko-KR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산재보험 적용</a:t>
            </a:r>
            <a:endParaRPr lang="en-US" altLang="ko-KR" sz="3200" dirty="0">
              <a:solidFill>
                <a:srgbClr val="6600CC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22334" t="45322" r="48093" b="24463"/>
          <a:stretch>
            <a:fillRect/>
          </a:stretch>
        </p:blipFill>
        <p:spPr bwMode="auto">
          <a:xfrm>
            <a:off x="6588224" y="3362150"/>
            <a:ext cx="1584176" cy="2299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96039985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건설업의 적용</a:t>
            </a:r>
            <a:endParaRPr lang="ko-KR" altLang="en-US" sz="2400" dirty="0" smtClean="0"/>
          </a:p>
        </p:txBody>
      </p:sp>
      <p:pic>
        <p:nvPicPr>
          <p:cNvPr id="15363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28"/>
          <p:cNvSpPr>
            <a:spLocks noChangeArrowheads="1"/>
          </p:cNvSpPr>
          <p:nvPr/>
        </p:nvSpPr>
        <p:spPr bwMode="auto">
          <a:xfrm>
            <a:off x="251520" y="1307663"/>
            <a:ext cx="8640762" cy="2985433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4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건설업자가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아닌자가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시공하는 공사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40000"/>
              </a:spcBef>
              <a:defRPr/>
            </a:pP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40000"/>
              </a:spcBef>
              <a:defRPr/>
            </a:pP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40000"/>
              </a:spcBef>
              <a:defRPr/>
            </a:pP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40000"/>
              </a:spcBef>
              <a:defRPr/>
            </a:pP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40000"/>
              </a:spcBef>
              <a:defRPr/>
            </a:pP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marL="800100" lvl="1" indent="-342900">
              <a:spcBef>
                <a:spcPct val="40000"/>
              </a:spcBef>
              <a:buFont typeface="Wingdings" pitchFamily="2" charset="2"/>
              <a:buChar char="Ø"/>
              <a:defRPr/>
            </a:pPr>
            <a:endParaRPr lang="en-US" altLang="ko-KR" sz="2000" b="1" dirty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 bwMode="auto">
          <a:xfrm>
            <a:off x="842113" y="2014760"/>
            <a:ext cx="3361960" cy="408623"/>
          </a:xfrm>
          <a:prstGeom prst="roundRect">
            <a:avLst/>
          </a:prstGeom>
          <a:gradFill>
            <a:gsLst>
              <a:gs pos="50000">
                <a:srgbClr val="FFAD83"/>
              </a:gs>
              <a:gs pos="0">
                <a:schemeClr val="accent6">
                  <a:lumMod val="20000"/>
                  <a:lumOff val="80000"/>
                </a:schemeClr>
              </a:gs>
              <a:gs pos="50000">
                <a:schemeClr val="bg1"/>
              </a:gs>
              <a:gs pos="50000">
                <a:srgbClr val="FFA77A"/>
              </a:gs>
              <a:gs pos="100000">
                <a:srgbClr val="FF996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b="1" dirty="0" err="1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총공사금액</a:t>
            </a:r>
            <a:r>
              <a:rPr lang="ko-KR" altLang="en-US" b="1" dirty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  </a:t>
            </a:r>
            <a:r>
              <a:rPr lang="en-US" altLang="ko-KR" b="1" dirty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2</a:t>
            </a:r>
            <a:r>
              <a:rPr lang="ko-KR" altLang="en-US" b="1" dirty="0" err="1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천만원</a:t>
            </a:r>
            <a:r>
              <a:rPr lang="ko-KR" altLang="en-US" b="1" dirty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 이상 </a:t>
            </a:r>
            <a:r>
              <a:rPr lang="ko-KR" altLang="en-US" b="1" dirty="0" smtClean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공사</a:t>
            </a:r>
            <a:endParaRPr lang="ko-KR" altLang="en-US" b="1" dirty="0">
              <a:solidFill>
                <a:srgbClr val="7030A0"/>
              </a:solidFill>
              <a:latin typeface="궁서" pitchFamily="18" charset="-127"/>
              <a:ea typeface="궁서" pitchFamily="18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871494" y="2605033"/>
            <a:ext cx="3332580" cy="1328023"/>
          </a:xfrm>
          <a:prstGeom prst="roundRect">
            <a:avLst/>
          </a:prstGeom>
          <a:gradFill>
            <a:gsLst>
              <a:gs pos="50000">
                <a:srgbClr val="FFAD83"/>
              </a:gs>
              <a:gs pos="0">
                <a:schemeClr val="accent6">
                  <a:lumMod val="20000"/>
                  <a:lumOff val="80000"/>
                </a:schemeClr>
              </a:gs>
              <a:gs pos="50000">
                <a:schemeClr val="bg1"/>
              </a:gs>
              <a:gs pos="50000">
                <a:srgbClr val="FFA77A"/>
              </a:gs>
              <a:gs pos="100000">
                <a:srgbClr val="FF996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연면적 </a:t>
            </a:r>
            <a:r>
              <a:rPr lang="en-US" altLang="ko-KR" b="1" dirty="0" smtClean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100</a:t>
            </a:r>
            <a:r>
              <a:rPr lang="ko-KR" altLang="en-US" b="1" dirty="0" smtClean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㎡를</a:t>
            </a:r>
            <a:r>
              <a:rPr lang="ko-KR" altLang="en-US" dirty="0" smtClean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 </a:t>
            </a:r>
            <a:r>
              <a:rPr lang="ko-KR" altLang="en-US" b="1" dirty="0" smtClean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초과하는 </a:t>
            </a:r>
            <a:endParaRPr lang="en-US" altLang="ko-KR" b="1" dirty="0" smtClean="0">
              <a:solidFill>
                <a:srgbClr val="7030A0"/>
              </a:solidFill>
              <a:latin typeface="궁서" pitchFamily="18" charset="-127"/>
              <a:ea typeface="궁서" pitchFamily="18" charset="-127"/>
            </a:endParaRPr>
          </a:p>
          <a:p>
            <a:pPr algn="ctr"/>
            <a:r>
              <a:rPr lang="ko-KR" altLang="en-US" b="1" dirty="0" smtClean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건축물의 건축 </a:t>
            </a:r>
            <a:r>
              <a:rPr lang="ko-KR" altLang="en-US" b="1" dirty="0" smtClean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또는</a:t>
            </a:r>
            <a:endParaRPr lang="en-US" altLang="ko-KR" b="1" dirty="0" smtClean="0">
              <a:solidFill>
                <a:srgbClr val="7030A0"/>
              </a:solidFill>
              <a:latin typeface="궁서" pitchFamily="18" charset="-127"/>
              <a:ea typeface="궁서" pitchFamily="18" charset="-127"/>
            </a:endParaRPr>
          </a:p>
          <a:p>
            <a:pPr algn="ctr"/>
            <a:r>
              <a:rPr lang="ko-KR" altLang="en-US" b="1" dirty="0" smtClean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연면</a:t>
            </a:r>
            <a:r>
              <a:rPr lang="ko-KR" altLang="en-US" b="1" dirty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적 </a:t>
            </a:r>
            <a:r>
              <a:rPr lang="en-US" altLang="ko-KR" b="1" dirty="0" smtClean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200</a:t>
            </a:r>
            <a:r>
              <a:rPr lang="ko-KR" altLang="en-US" b="1" dirty="0" smtClean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㎡를</a:t>
            </a:r>
            <a:r>
              <a:rPr lang="ko-KR" altLang="en-US" b="1" dirty="0" smtClean="0"/>
              <a:t> </a:t>
            </a:r>
            <a:r>
              <a:rPr lang="ko-KR" altLang="en-US" b="1" dirty="0" smtClean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초과하는 </a:t>
            </a:r>
            <a:endParaRPr lang="en-US" altLang="ko-KR" b="1" dirty="0" smtClean="0">
              <a:solidFill>
                <a:srgbClr val="7030A0"/>
              </a:solidFill>
              <a:latin typeface="궁서" pitchFamily="18" charset="-127"/>
              <a:ea typeface="궁서" pitchFamily="18" charset="-127"/>
            </a:endParaRPr>
          </a:p>
          <a:p>
            <a:pPr algn="ctr"/>
            <a:r>
              <a:rPr lang="ko-KR" altLang="en-US" b="1" dirty="0" smtClean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건축물의 </a:t>
            </a:r>
            <a:r>
              <a:rPr lang="ko-KR" altLang="en-US" b="1" dirty="0" err="1" smtClean="0">
                <a:solidFill>
                  <a:srgbClr val="7030A0"/>
                </a:solidFill>
                <a:latin typeface="궁서" pitchFamily="18" charset="-127"/>
                <a:ea typeface="궁서" pitchFamily="18" charset="-127"/>
              </a:rPr>
              <a:t>대수선공사</a:t>
            </a:r>
            <a:endParaRPr lang="ko-KR" altLang="en-US" b="1" dirty="0">
              <a:solidFill>
                <a:srgbClr val="7030A0"/>
              </a:solidFill>
              <a:latin typeface="궁서" pitchFamily="18" charset="-127"/>
              <a:ea typeface="궁서" pitchFamily="18" charset="-127"/>
            </a:endParaRPr>
          </a:p>
        </p:txBody>
      </p:sp>
      <p:sp>
        <p:nvSpPr>
          <p:cNvPr id="9" name="갈매기형 수장 8"/>
          <p:cNvSpPr/>
          <p:nvPr/>
        </p:nvSpPr>
        <p:spPr bwMode="auto">
          <a:xfrm>
            <a:off x="4788024" y="2276872"/>
            <a:ext cx="1224136" cy="872911"/>
          </a:xfrm>
          <a:prstGeom prst="chevron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ko-KR" altLang="en-US" b="1" dirty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</p:txBody>
      </p:sp>
      <p:sp>
        <p:nvSpPr>
          <p:cNvPr id="10" name="타원 9"/>
          <p:cNvSpPr/>
          <p:nvPr/>
        </p:nvSpPr>
        <p:spPr bwMode="auto">
          <a:xfrm>
            <a:off x="6228184" y="2014760"/>
            <a:ext cx="2160240" cy="1486248"/>
          </a:xfrm>
          <a:prstGeom prst="ellipse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sz="2000" b="1" dirty="0" smtClean="0">
                <a:solidFill>
                  <a:srgbClr val="002060"/>
                </a:solidFill>
                <a:latin typeface="+mj-ea"/>
                <a:ea typeface="+mj-ea"/>
              </a:rPr>
              <a:t>고용</a:t>
            </a:r>
            <a:r>
              <a:rPr lang="en-US" altLang="ko-KR" sz="2000" b="1" dirty="0">
                <a:solidFill>
                  <a:srgbClr val="002060"/>
                </a:solidFill>
                <a:latin typeface="+mj-ea"/>
                <a:ea typeface="+mj-ea"/>
              </a:rPr>
              <a:t>·</a:t>
            </a:r>
            <a:r>
              <a:rPr lang="ko-KR" altLang="en-US" sz="2000" b="1" dirty="0" smtClean="0">
                <a:solidFill>
                  <a:srgbClr val="002060"/>
                </a:solidFill>
                <a:latin typeface="+mj-ea"/>
                <a:ea typeface="+mj-ea"/>
              </a:rPr>
              <a:t>산재보험</a:t>
            </a:r>
            <a:endParaRPr lang="en-US" altLang="ko-KR" sz="2000" b="1" dirty="0" smtClean="0">
              <a:solidFill>
                <a:srgbClr val="002060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2000" b="1" dirty="0" smtClean="0">
                <a:solidFill>
                  <a:srgbClr val="FF0000"/>
                </a:solidFill>
                <a:latin typeface="+mj-ea"/>
                <a:ea typeface="+mj-ea"/>
              </a:rPr>
              <a:t>당연적용공사</a:t>
            </a:r>
            <a:endParaRPr lang="ko-KR" altLang="en-US" sz="20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12" name="Rectangle 28"/>
          <p:cNvSpPr>
            <a:spLocks noChangeArrowheads="1"/>
          </p:cNvSpPr>
          <p:nvPr/>
        </p:nvSpPr>
        <p:spPr bwMode="auto">
          <a:xfrm>
            <a:off x="251520" y="4722240"/>
            <a:ext cx="8640762" cy="830997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40000"/>
              </a:spcBef>
              <a:defRPr/>
            </a:pP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당연적용공사 건에 대해 각각 성립신고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보험료신고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소멸신고 등을 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4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하여야 함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3236068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건설업의 적용</a:t>
            </a:r>
            <a:endParaRPr lang="ko-KR" altLang="en-US" sz="2400" dirty="0" smtClean="0"/>
          </a:p>
        </p:txBody>
      </p:sp>
      <p:pic>
        <p:nvPicPr>
          <p:cNvPr id="15363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28"/>
          <p:cNvSpPr>
            <a:spLocks noChangeArrowheads="1"/>
          </p:cNvSpPr>
          <p:nvPr/>
        </p:nvSpPr>
        <p:spPr bwMode="auto">
          <a:xfrm>
            <a:off x="251520" y="1412776"/>
            <a:ext cx="8640762" cy="2554545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4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건설업자가 시공하는 공사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40000"/>
              </a:spcBef>
              <a:defRPr/>
            </a:pP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40000"/>
              </a:spcBef>
              <a:defRPr/>
            </a:pP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40000"/>
              </a:spcBef>
              <a:defRPr/>
            </a:pP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40000"/>
              </a:spcBef>
              <a:defRPr/>
            </a:pP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40000"/>
              </a:spcBef>
              <a:defRPr/>
            </a:pP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 bwMode="auto">
          <a:xfrm>
            <a:off x="1115616" y="2014760"/>
            <a:ext cx="1744082" cy="408623"/>
          </a:xfrm>
          <a:prstGeom prst="roundRect">
            <a:avLst/>
          </a:prstGeom>
          <a:gradFill>
            <a:gsLst>
              <a:gs pos="50000">
                <a:srgbClr val="FFAD83"/>
              </a:gs>
              <a:gs pos="0">
                <a:schemeClr val="accent6">
                  <a:lumMod val="20000"/>
                  <a:lumOff val="80000"/>
                </a:schemeClr>
              </a:gs>
              <a:gs pos="50000">
                <a:schemeClr val="bg1"/>
              </a:gs>
              <a:gs pos="50000">
                <a:srgbClr val="FFA77A"/>
              </a:gs>
              <a:gs pos="100000">
                <a:srgbClr val="FF996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A</a:t>
            </a:r>
            <a:r>
              <a:rPr lang="ko-KR" altLang="en-US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공사</a:t>
            </a:r>
            <a:endParaRPr lang="ko-KR" altLang="en-US" b="1" dirty="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9" name="갈매기형 수장 8"/>
          <p:cNvSpPr/>
          <p:nvPr/>
        </p:nvSpPr>
        <p:spPr bwMode="auto">
          <a:xfrm>
            <a:off x="3851920" y="2204864"/>
            <a:ext cx="1224136" cy="1368152"/>
          </a:xfrm>
          <a:prstGeom prst="chevron">
            <a:avLst>
              <a:gd name="adj" fmla="val 51450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ko-KR" altLang="en-US" b="1" dirty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</p:txBody>
      </p:sp>
      <p:sp>
        <p:nvSpPr>
          <p:cNvPr id="10" name="타원 9"/>
          <p:cNvSpPr/>
          <p:nvPr/>
        </p:nvSpPr>
        <p:spPr bwMode="auto">
          <a:xfrm>
            <a:off x="5868144" y="2086768"/>
            <a:ext cx="2160240" cy="1486248"/>
          </a:xfrm>
          <a:prstGeom prst="ellipse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sz="2000" b="1" dirty="0" smtClean="0">
                <a:solidFill>
                  <a:srgbClr val="002060"/>
                </a:solidFill>
                <a:latin typeface="+mj-ea"/>
                <a:ea typeface="+mj-ea"/>
              </a:rPr>
              <a:t>고용</a:t>
            </a:r>
            <a:r>
              <a:rPr lang="en-US" altLang="ko-KR" sz="2000" b="1" dirty="0">
                <a:solidFill>
                  <a:srgbClr val="002060"/>
                </a:solidFill>
                <a:latin typeface="+mj-ea"/>
                <a:ea typeface="+mj-ea"/>
              </a:rPr>
              <a:t>·</a:t>
            </a:r>
            <a:r>
              <a:rPr lang="ko-KR" altLang="en-US" sz="2000" b="1" dirty="0" smtClean="0">
                <a:solidFill>
                  <a:srgbClr val="002060"/>
                </a:solidFill>
                <a:latin typeface="+mj-ea"/>
                <a:ea typeface="+mj-ea"/>
              </a:rPr>
              <a:t>산재보험</a:t>
            </a:r>
            <a:endParaRPr lang="en-US" altLang="ko-KR" sz="2000" b="1" dirty="0" smtClean="0">
              <a:solidFill>
                <a:srgbClr val="002060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2000" b="1" dirty="0" smtClean="0">
                <a:solidFill>
                  <a:srgbClr val="FF0000"/>
                </a:solidFill>
                <a:latin typeface="+mj-ea"/>
                <a:ea typeface="+mj-ea"/>
              </a:rPr>
              <a:t>일괄적용</a:t>
            </a:r>
            <a:endParaRPr lang="ko-KR" altLang="en-US" sz="20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12" name="Rectangle 28"/>
          <p:cNvSpPr>
            <a:spLocks noChangeArrowheads="1"/>
          </p:cNvSpPr>
          <p:nvPr/>
        </p:nvSpPr>
        <p:spPr bwMode="auto">
          <a:xfrm>
            <a:off x="251520" y="4075910"/>
            <a:ext cx="8640762" cy="2123658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40000"/>
              </a:spcBef>
              <a:defRPr/>
            </a:pP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latin typeface="HY견고딕" pitchFamily="18" charset="-127"/>
                <a:ea typeface="HY견고딕" pitchFamily="18" charset="-127"/>
              </a:rPr>
              <a:t>공사금액에 관계없이 건설업자가 시공하는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모든 공사에 대해 건설업       </a:t>
            </a:r>
            <a:endParaRPr lang="en-US" altLang="ko-KR" sz="20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40000"/>
              </a:spcBef>
              <a:defRPr/>
            </a:pPr>
            <a:r>
              <a:rPr lang="en-US" altLang="ko-KR" sz="20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일괄적용</a:t>
            </a:r>
            <a:r>
              <a:rPr lang="ko-KR" altLang="en-US" sz="2000" dirty="0" smtClean="0">
                <a:solidFill>
                  <a:srgbClr val="262673"/>
                </a:solidFill>
                <a:latin typeface="HY견고딕" pitchFamily="18" charset="-127"/>
                <a:ea typeface="HY견고딕" pitchFamily="18" charset="-127"/>
              </a:rPr>
              <a:t>을 함으로써 공사 </a:t>
            </a:r>
            <a:r>
              <a:rPr lang="ko-KR" altLang="en-US" sz="2000" dirty="0" err="1" smtClean="0">
                <a:solidFill>
                  <a:srgbClr val="262673"/>
                </a:solidFill>
                <a:latin typeface="HY견고딕" pitchFamily="18" charset="-127"/>
                <a:ea typeface="HY견고딕" pitchFamily="18" charset="-127"/>
              </a:rPr>
              <a:t>건별로</a:t>
            </a:r>
            <a:r>
              <a:rPr lang="ko-KR" altLang="en-US" sz="2000" dirty="0" smtClean="0">
                <a:solidFill>
                  <a:srgbClr val="262673"/>
                </a:solidFill>
                <a:latin typeface="HY견고딕" pitchFamily="18" charset="-127"/>
                <a:ea typeface="HY견고딕" pitchFamily="18" charset="-127"/>
              </a:rPr>
              <a:t> 성립</a:t>
            </a:r>
            <a:r>
              <a:rPr lang="en-US" altLang="ko-KR" sz="2000" dirty="0" smtClean="0">
                <a:solidFill>
                  <a:srgbClr val="262673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sz="2000" dirty="0" smtClean="0">
                <a:solidFill>
                  <a:srgbClr val="262673"/>
                </a:solidFill>
                <a:latin typeface="HY견고딕" pitchFamily="18" charset="-127"/>
                <a:ea typeface="HY견고딕" pitchFamily="18" charset="-127"/>
              </a:rPr>
              <a:t>소멸</a:t>
            </a:r>
            <a:r>
              <a:rPr lang="en-US" altLang="ko-KR" sz="2000" dirty="0" smtClean="0">
                <a:solidFill>
                  <a:srgbClr val="262673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sz="2000" dirty="0" smtClean="0">
                <a:solidFill>
                  <a:srgbClr val="262673"/>
                </a:solidFill>
                <a:latin typeface="HY견고딕" pitchFamily="18" charset="-127"/>
                <a:ea typeface="HY견고딕" pitchFamily="18" charset="-127"/>
              </a:rPr>
              <a:t>보험료신고 등의 각종 신고 </a:t>
            </a:r>
            <a:endParaRPr lang="en-US" altLang="ko-KR" sz="2000" dirty="0" smtClean="0">
              <a:solidFill>
                <a:srgbClr val="262673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4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262673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2000" dirty="0" smtClean="0">
                <a:solidFill>
                  <a:srgbClr val="262673"/>
                </a:solidFill>
                <a:latin typeface="HY견고딕" pitchFamily="18" charset="-127"/>
                <a:ea typeface="HY견고딕" pitchFamily="18" charset="-127"/>
              </a:rPr>
              <a:t>의무를</a:t>
            </a:r>
            <a:r>
              <a:rPr lang="en-US" altLang="ko-KR" sz="2000" dirty="0" smtClean="0">
                <a:solidFill>
                  <a:srgbClr val="262673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면제</a:t>
            </a:r>
            <a:r>
              <a:rPr lang="ko-KR" altLang="en-US" sz="2000" dirty="0" smtClean="0">
                <a:solidFill>
                  <a:srgbClr val="262673"/>
                </a:solidFill>
                <a:latin typeface="HY견고딕" pitchFamily="18" charset="-127"/>
                <a:ea typeface="HY견고딕" pitchFamily="18" charset="-127"/>
              </a:rPr>
              <a:t>하여</a:t>
            </a:r>
            <a:endParaRPr lang="en-US" altLang="ko-KR" sz="2000" dirty="0" smtClean="0">
              <a:solidFill>
                <a:srgbClr val="262673"/>
              </a:solidFill>
              <a:latin typeface="HY견고딕" pitchFamily="18" charset="-127"/>
              <a:ea typeface="HY견고딕" pitchFamily="18" charset="-127"/>
            </a:endParaRPr>
          </a:p>
          <a:p>
            <a:pPr marL="800100" lvl="1" indent="-342900">
              <a:spcBef>
                <a:spcPct val="40000"/>
              </a:spcBef>
              <a:buFont typeface="Wingdings" pitchFamily="2" charset="2"/>
              <a:buChar char="Ø"/>
              <a:defRPr/>
            </a:pPr>
            <a:r>
              <a:rPr lang="ko-KR" altLang="en-US" sz="2000" b="1" dirty="0" smtClean="0">
                <a:solidFill>
                  <a:srgbClr val="7030A0"/>
                </a:solidFill>
                <a:latin typeface="HY견고딕" pitchFamily="18" charset="-127"/>
                <a:ea typeface="HY견고딕" pitchFamily="18" charset="-127"/>
              </a:rPr>
              <a:t>사업주의 </a:t>
            </a:r>
            <a:r>
              <a:rPr lang="ko-KR" altLang="en-US" sz="2000" b="1" dirty="0">
                <a:solidFill>
                  <a:srgbClr val="7030A0"/>
                </a:solidFill>
                <a:latin typeface="HY견고딕" pitchFamily="18" charset="-127"/>
                <a:ea typeface="HY견고딕" pitchFamily="18" charset="-127"/>
              </a:rPr>
              <a:t>업무편의를 도모</a:t>
            </a:r>
            <a:r>
              <a:rPr lang="ko-KR" altLang="en-US" sz="2000" b="1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하고 </a:t>
            </a:r>
          </a:p>
          <a:p>
            <a:pPr marL="800100" lvl="1" indent="-342900">
              <a:spcBef>
                <a:spcPct val="40000"/>
              </a:spcBef>
              <a:buFont typeface="Wingdings" pitchFamily="2" charset="2"/>
              <a:buChar char="Ø"/>
              <a:defRPr/>
            </a:pPr>
            <a:r>
              <a:rPr lang="ko-KR" altLang="en-US" sz="2000" b="1" dirty="0" err="1">
                <a:solidFill>
                  <a:srgbClr val="7030A0"/>
                </a:solidFill>
                <a:latin typeface="HY견고딕" pitchFamily="18" charset="-127"/>
                <a:ea typeface="HY견고딕" pitchFamily="18" charset="-127"/>
              </a:rPr>
              <a:t>미가입재해</a:t>
            </a:r>
            <a:r>
              <a:rPr lang="ko-KR" altLang="en-US" sz="2000" b="1" dirty="0">
                <a:solidFill>
                  <a:srgbClr val="7030A0"/>
                </a:solidFill>
                <a:latin typeface="HY견고딕" pitchFamily="18" charset="-127"/>
                <a:ea typeface="HY견고딕" pitchFamily="18" charset="-127"/>
              </a:rPr>
              <a:t> 발생의 감소로 사업주와 근로자를 보다 적극적으로 </a:t>
            </a:r>
            <a:r>
              <a:rPr lang="ko-KR" altLang="en-US" sz="2000" b="1" dirty="0" smtClean="0">
                <a:solidFill>
                  <a:srgbClr val="7030A0"/>
                </a:solidFill>
                <a:latin typeface="HY견고딕" pitchFamily="18" charset="-127"/>
                <a:ea typeface="HY견고딕" pitchFamily="18" charset="-127"/>
              </a:rPr>
              <a:t>보호</a:t>
            </a:r>
            <a:endParaRPr lang="en-US" altLang="ko-KR" sz="2000" b="1" dirty="0" smtClean="0">
              <a:solidFill>
                <a:srgbClr val="7030A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1115616" y="2444313"/>
            <a:ext cx="1744082" cy="408623"/>
          </a:xfrm>
          <a:prstGeom prst="roundRect">
            <a:avLst/>
          </a:prstGeom>
          <a:gradFill>
            <a:gsLst>
              <a:gs pos="50000">
                <a:srgbClr val="FFAD83"/>
              </a:gs>
              <a:gs pos="0">
                <a:schemeClr val="accent6">
                  <a:lumMod val="20000"/>
                  <a:lumOff val="80000"/>
                </a:schemeClr>
              </a:gs>
              <a:gs pos="50000">
                <a:schemeClr val="bg1"/>
              </a:gs>
              <a:gs pos="50000">
                <a:srgbClr val="FFA77A"/>
              </a:gs>
              <a:gs pos="100000">
                <a:srgbClr val="FF996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B</a:t>
            </a:r>
            <a:r>
              <a:rPr lang="ko-KR" altLang="en-US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공사</a:t>
            </a:r>
            <a:endParaRPr lang="ko-KR" altLang="en-US" b="1" dirty="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 bwMode="auto">
          <a:xfrm>
            <a:off x="1115616" y="2876361"/>
            <a:ext cx="1744082" cy="408623"/>
          </a:xfrm>
          <a:prstGeom prst="roundRect">
            <a:avLst/>
          </a:prstGeom>
          <a:gradFill>
            <a:gsLst>
              <a:gs pos="50000">
                <a:srgbClr val="FFAD83"/>
              </a:gs>
              <a:gs pos="0">
                <a:schemeClr val="accent6">
                  <a:lumMod val="20000"/>
                  <a:lumOff val="80000"/>
                </a:schemeClr>
              </a:gs>
              <a:gs pos="50000">
                <a:schemeClr val="bg1"/>
              </a:gs>
              <a:gs pos="50000">
                <a:srgbClr val="FFA77A"/>
              </a:gs>
              <a:gs pos="100000">
                <a:srgbClr val="FF996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C</a:t>
            </a:r>
            <a:r>
              <a:rPr lang="ko-KR" altLang="en-US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공사</a:t>
            </a:r>
            <a:endParaRPr lang="ko-KR" altLang="en-US" b="1" dirty="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1115616" y="3308409"/>
            <a:ext cx="1744082" cy="408623"/>
          </a:xfrm>
          <a:prstGeom prst="roundRect">
            <a:avLst/>
          </a:prstGeom>
          <a:gradFill>
            <a:gsLst>
              <a:gs pos="50000">
                <a:srgbClr val="FFAD83"/>
              </a:gs>
              <a:gs pos="0">
                <a:schemeClr val="accent6">
                  <a:lumMod val="20000"/>
                  <a:lumOff val="80000"/>
                </a:schemeClr>
              </a:gs>
              <a:gs pos="50000">
                <a:schemeClr val="bg1"/>
              </a:gs>
              <a:gs pos="50000">
                <a:srgbClr val="FFA77A"/>
              </a:gs>
              <a:gs pos="100000">
                <a:srgbClr val="FF996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D</a:t>
            </a:r>
            <a:r>
              <a:rPr lang="ko-KR" altLang="en-US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공사</a:t>
            </a:r>
            <a:endParaRPr lang="ko-KR" altLang="en-US" b="1" dirty="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7486794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건설업 일괄적용</a:t>
            </a:r>
            <a:endParaRPr lang="ko-KR" altLang="en-US" sz="2400" dirty="0" smtClean="0"/>
          </a:p>
        </p:txBody>
      </p:sp>
      <p:pic>
        <p:nvPicPr>
          <p:cNvPr id="15363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8"/>
          <p:cNvSpPr>
            <a:spLocks noChangeArrowheads="1"/>
          </p:cNvSpPr>
          <p:nvPr/>
        </p:nvSpPr>
        <p:spPr bwMode="auto">
          <a:xfrm>
            <a:off x="395734" y="4725144"/>
            <a:ext cx="8424738" cy="830997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40000"/>
              </a:spcBef>
              <a:defRPr/>
            </a:pP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건설업자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가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최초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원수급공사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또는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사업주 인정승인 공사 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4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착공시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해당 공사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착공일부터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당연 일괄적용</a:t>
            </a:r>
            <a:endParaRPr lang="en-US" altLang="ko-KR" sz="20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모서리가 둥근 직사각형 6"/>
          <p:cNvSpPr/>
          <p:nvPr/>
        </p:nvSpPr>
        <p:spPr bwMode="auto">
          <a:xfrm>
            <a:off x="251520" y="2276872"/>
            <a:ext cx="2722586" cy="715089"/>
          </a:xfrm>
          <a:prstGeom prst="round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path path="rect">
              <a:fillToRect l="100000" t="100000"/>
            </a:path>
            <a:tileRect r="-100000" b="-10000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7030A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건설업 일괄적용을 받는 </a:t>
            </a:r>
            <a:endParaRPr lang="en-US" altLang="ko-KR" b="1" dirty="0" smtClean="0">
              <a:solidFill>
                <a:srgbClr val="7030A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b="1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건설업자</a:t>
            </a:r>
            <a:endParaRPr lang="ko-KR" altLang="en-US" b="1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 bwMode="auto">
          <a:xfrm>
            <a:off x="3851920" y="3489405"/>
            <a:ext cx="5040560" cy="374571"/>
          </a:xfrm>
          <a:prstGeom prst="round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rect">
              <a:fillToRect l="100000" t="100000"/>
            </a:path>
            <a:tileRect r="-100000" b="-10000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「</a:t>
            </a:r>
            <a:r>
              <a:rPr lang="ko-KR" altLang="en-US" sz="16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문화재수리등에관한법</a:t>
            </a: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」에 따른</a:t>
            </a: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ko-KR" alt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문화재</a:t>
            </a:r>
            <a:r>
              <a:rPr lang="ko-KR" altLang="en-US" sz="16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ko-KR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수리업자</a:t>
            </a:r>
            <a:endParaRPr lang="ko-KR" altLang="en-US" sz="1600" b="1" dirty="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3847841" y="3057357"/>
            <a:ext cx="5040560" cy="374571"/>
          </a:xfrm>
          <a:prstGeom prst="round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rect">
              <a:fillToRect l="100000" t="100000"/>
            </a:path>
            <a:tileRect r="-100000" b="-10000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「</a:t>
            </a:r>
            <a:r>
              <a:rPr lang="ko-KR" altLang="en-US" sz="16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소방시설공사업법</a:t>
            </a: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」에 따른</a:t>
            </a: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ko-KR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소방시설업자</a:t>
            </a:r>
            <a:endParaRPr lang="ko-KR" altLang="en-US" sz="1600" b="1" dirty="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3851920" y="2625309"/>
            <a:ext cx="5040560" cy="374571"/>
          </a:xfrm>
          <a:prstGeom prst="round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rect">
              <a:fillToRect l="100000" t="100000"/>
            </a:path>
            <a:tileRect r="-100000" b="-10000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「정보통신공사업법」에 </a:t>
            </a:r>
            <a:r>
              <a:rPr lang="ko-KR" altLang="en-US" sz="16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따른 </a:t>
            </a:r>
            <a:r>
              <a:rPr lang="ko-KR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정보통신공사업자</a:t>
            </a:r>
            <a:endParaRPr lang="ko-KR" altLang="en-US" sz="1600" b="1" dirty="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3851920" y="2193261"/>
            <a:ext cx="5040560" cy="374571"/>
          </a:xfrm>
          <a:prstGeom prst="round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rect">
              <a:fillToRect l="100000" t="100000"/>
            </a:path>
            <a:tileRect r="-100000" b="-10000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algn="ctr">
              <a:spcBef>
                <a:spcPct val="40000"/>
              </a:spcBef>
              <a:defRPr/>
            </a:pP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「</a:t>
            </a:r>
            <a:r>
              <a:rPr lang="ko-KR" altLang="en-US" sz="16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전기</a:t>
            </a: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공사업법」에 따른</a:t>
            </a: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ko-KR" alt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공사업자</a:t>
            </a:r>
            <a:endParaRPr lang="en-US" altLang="ko-KR" sz="16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3851920" y="1761213"/>
            <a:ext cx="5040560" cy="374571"/>
          </a:xfrm>
          <a:prstGeom prst="round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rect">
              <a:fillToRect l="100000" t="100000"/>
            </a:path>
            <a:tileRect r="-100000" b="-10000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「</a:t>
            </a:r>
            <a:r>
              <a:rPr lang="ko-KR" altLang="en-US" sz="16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주택법</a:t>
            </a: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」에 따른</a:t>
            </a: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ko-KR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주택건설사업자</a:t>
            </a:r>
            <a:endParaRPr lang="ko-KR" altLang="en-US" sz="1600" b="1" dirty="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 bwMode="auto">
          <a:xfrm>
            <a:off x="3851920" y="1357796"/>
            <a:ext cx="5040560" cy="374571"/>
          </a:xfrm>
          <a:prstGeom prst="round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rect">
              <a:fillToRect l="100000" t="100000"/>
            </a:path>
            <a:tileRect r="-100000" b="-10000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6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「</a:t>
            </a: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건설산업기본법</a:t>
            </a:r>
            <a:r>
              <a:rPr lang="ko-KR" altLang="en-US" sz="16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」</a:t>
            </a: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에 따른 </a:t>
            </a:r>
            <a:r>
              <a:rPr lang="en-US" altLang="ko-KR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(</a:t>
            </a:r>
            <a:r>
              <a:rPr lang="ko-KR" alt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종합</a:t>
            </a:r>
            <a:r>
              <a:rPr lang="en-US" altLang="ko-KR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/</a:t>
            </a:r>
            <a:r>
              <a:rPr lang="ko-KR" altLang="en-US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전문</a:t>
            </a:r>
            <a:r>
              <a:rPr lang="en-US" altLang="ko-KR" sz="16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) </a:t>
            </a:r>
            <a:r>
              <a:rPr lang="ko-KR" altLang="en-US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건설업자</a:t>
            </a:r>
            <a:endParaRPr lang="ko-KR" altLang="en-US" sz="1600" b="1" dirty="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5" name="오른쪽 화살표 14"/>
          <p:cNvSpPr/>
          <p:nvPr/>
        </p:nvSpPr>
        <p:spPr bwMode="auto">
          <a:xfrm>
            <a:off x="3131840" y="2263289"/>
            <a:ext cx="648072" cy="733663"/>
          </a:xfrm>
          <a:prstGeom prst="rightArrow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4580010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smtClean="0"/>
              <a:t>건설업의 보험가입자 </a:t>
            </a:r>
            <a:endParaRPr lang="ko-KR" altLang="en-US" sz="2400" smtClean="0"/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407884"/>
            <a:ext cx="8640762" cy="2246769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수차의 도급사업의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보험가입자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원수급인</a:t>
            </a:r>
            <a:endParaRPr lang="en-US" altLang="ko-KR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다만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사업주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인정승인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을 받은 경우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당해 </a:t>
            </a:r>
            <a:r>
              <a:rPr lang="ko-KR" altLang="en-US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endParaRPr lang="en-US" altLang="ko-KR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국내에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영업소를 두지 아니하는 외국의 사업주로부터 하도급을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받아 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시행하는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경우 국내에 영업소를 둔 최초 </a:t>
            </a:r>
            <a:r>
              <a:rPr lang="ko-KR" altLang="en-US" sz="20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endParaRPr lang="ko-KR" altLang="en-US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2292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746731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건설업의 보험가입자</a:t>
            </a:r>
            <a:endParaRPr lang="ko-KR" altLang="en-US" sz="2400" dirty="0" smtClean="0"/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412776"/>
            <a:ext cx="8640762" cy="2246769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HY견고딕" pitchFamily="18" charset="-127"/>
                <a:cs typeface="Times New Roman" pitchFamily="18" charset="0"/>
              </a:rPr>
              <a:t>공동도급공사의 보험가입자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공동시공방식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공동수급업체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각 사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단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참여업체 전체가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대표사를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                   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보험가입자로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합의한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경우 </a:t>
            </a:r>
            <a:r>
              <a:rPr lang="ko-KR" altLang="en-US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대표사</a:t>
            </a:r>
            <a:endParaRPr lang="en-US" altLang="ko-KR" sz="20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분담시공방식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공동수급업체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각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사</a:t>
            </a:r>
            <a:endParaRPr lang="en-US" altLang="ko-KR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- </a:t>
            </a:r>
            <a:r>
              <a:rPr lang="ko-KR" altLang="en-US" sz="20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주계약자관리방식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공동수급업체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각 사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단 </a:t>
            </a:r>
            <a:r>
              <a:rPr lang="ko-KR" altLang="en-US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합의시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주계약자</a:t>
            </a:r>
            <a:endParaRPr lang="en-US" altLang="ko-KR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244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28"/>
          <p:cNvSpPr>
            <a:spLocks noChangeArrowheads="1"/>
          </p:cNvSpPr>
          <p:nvPr/>
        </p:nvSpPr>
        <p:spPr bwMode="auto">
          <a:xfrm>
            <a:off x="395288" y="4020160"/>
            <a:ext cx="8640762" cy="178510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질의회시 사례 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각 사가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지분율에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따라 사업개시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성립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신고를 한 이후 참여업체 전체가 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대표사를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보험가입자로 하기로 합의한 경우 보험가입자 변경 가능 여부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=&gt; </a:t>
            </a:r>
            <a:r>
              <a:rPr lang="ko-KR" altLang="en-US" sz="2000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보험가입자를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변경할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수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없음</a:t>
            </a:r>
            <a:endParaRPr lang="en-US" altLang="ko-KR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8066249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건설업의 보험가입자</a:t>
            </a:r>
            <a:endParaRPr lang="ko-KR" altLang="en-US" sz="2400" dirty="0" smtClean="0"/>
          </a:p>
        </p:txBody>
      </p:sp>
      <p:pic>
        <p:nvPicPr>
          <p:cNvPr id="10244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28"/>
          <p:cNvSpPr>
            <a:spLocks noChangeArrowheads="1"/>
          </p:cNvSpPr>
          <p:nvPr/>
        </p:nvSpPr>
        <p:spPr bwMode="auto">
          <a:xfrm>
            <a:off x="395288" y="1411029"/>
            <a:ext cx="8640762" cy="3170099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HY견고딕" pitchFamily="18" charset="-127"/>
                <a:cs typeface="Times New Roman" pitchFamily="18" charset="0"/>
              </a:rPr>
              <a:t>발주자 겸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HY견고딕" pitchFamily="18" charset="-127"/>
                <a:cs typeface="Times New Roman" pitchFamily="18" charset="0"/>
              </a:rPr>
              <a:t>시공자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발주자가 사업의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전부 또는 일부를 직접 행하는 경우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발주자를 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원수급인으로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보아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발주자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가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보험가입자임</a:t>
            </a:r>
            <a:endParaRPr lang="en-US" altLang="ko-KR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en-US" altLang="ko-KR" sz="2000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※ </a:t>
            </a:r>
            <a:r>
              <a:rPr lang="ko-KR" altLang="en-US" sz="2000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발주자가 직접 하다가 사업의 진행 경과에 따라 도급하는 경우에도 </a:t>
            </a:r>
            <a:endParaRPr lang="en-US" altLang="ko-KR" sz="2000" dirty="0" smtClean="0">
              <a:solidFill>
                <a:srgbClr val="0066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  </a:t>
            </a:r>
            <a:r>
              <a:rPr lang="ko-KR" altLang="en-US" sz="2000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발주자가 직접 하는 것으로 봄</a:t>
            </a:r>
            <a:endParaRPr lang="ko-KR" altLang="en-US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발주자가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발주 당초부터 공사의 일부를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도급 준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경우에는 </a:t>
            </a:r>
            <a:r>
              <a:rPr lang="ko-KR" altLang="en-US" sz="20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도급분에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대하여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그 </a:t>
            </a:r>
            <a:r>
              <a:rPr lang="ko-KR" altLang="en-US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수급인</a:t>
            </a:r>
            <a:r>
              <a:rPr lang="ko-KR" altLang="en-US" sz="20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이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보험가입자임</a:t>
            </a:r>
            <a:endParaRPr lang="ko-KR" altLang="en-US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2971965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하자보수공사</a:t>
            </a:r>
            <a:endParaRPr lang="ko-KR" altLang="en-US" sz="2400" dirty="0" smtClean="0"/>
          </a:p>
        </p:txBody>
      </p:sp>
      <p:pic>
        <p:nvPicPr>
          <p:cNvPr id="14339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427038" y="1484784"/>
            <a:ext cx="8465442" cy="3631763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본공사와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하자보수공사를 하나의 공사로 봄</a:t>
            </a:r>
            <a:endParaRPr lang="en-US" altLang="ko-KR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보험가입자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발주자에게 본 공사의 완성물을 인도한 </a:t>
            </a:r>
            <a:r>
              <a:rPr lang="ko-KR" altLang="en-US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원수급인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공단의 승인을 받은</a:t>
            </a:r>
            <a:endParaRPr lang="en-US" altLang="ko-KR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20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및 발주자 포함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-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원수급인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도산 등으로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발주자가 제</a:t>
            </a:r>
            <a:r>
              <a:rPr lang="en-US" altLang="ko-K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자와 별도 </a:t>
            </a:r>
            <a:r>
              <a:rPr lang="ko-KR" altLang="en-US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계약시는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제</a:t>
            </a:r>
            <a:r>
              <a:rPr lang="en-US" altLang="ko-K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자</a:t>
            </a:r>
            <a:endParaRPr lang="en-US" altLang="ko-KR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보험성립일</a:t>
            </a: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최초 본 공사의 착공일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별도의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성립 또는 사업개시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불필요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발주자가 제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자와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계약시는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해당 하자보수공사 착공일</a:t>
            </a:r>
            <a:endParaRPr lang="en-US" altLang="ko-KR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53545275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하자보수공사</a:t>
            </a:r>
            <a:endParaRPr lang="ko-KR" altLang="en-US" sz="2400" dirty="0" smtClean="0"/>
          </a:p>
        </p:txBody>
      </p:sp>
      <p:pic>
        <p:nvPicPr>
          <p:cNvPr id="14339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427038" y="1394187"/>
            <a:ext cx="8393434" cy="4555093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사업개시 신고</a:t>
            </a: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성립 신고</a:t>
            </a: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등</a:t>
            </a: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하자보수공사에 대한 사업개시 신고는 원칙적으로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불필요하나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근로내용 신고 등을 위해 사업개시 신고제도 유지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단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원수급인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도산 등으로 제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자가 보험가입자일 경우는 신고 필요</a:t>
            </a:r>
            <a:endParaRPr lang="en-US" altLang="ko-KR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보험료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산정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본공사의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확정보험료가 </a:t>
            </a:r>
            <a:r>
              <a:rPr lang="ko-KR" altLang="en-US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실임금에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의해 산정된 경우에만 보험료를 </a:t>
            </a:r>
            <a:endParaRPr lang="en-US" altLang="ko-KR" sz="20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산정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하고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그 밖의 경우에는 </a:t>
            </a:r>
            <a:r>
              <a:rPr lang="ko-KR" altLang="en-US" sz="20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본공사의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확정보험료에 하자보수공사의 </a:t>
            </a:r>
            <a:endParaRPr lang="en-US" altLang="ko-KR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보험료가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포함된 것으로 보아 보험료 산정 불필요</a:t>
            </a:r>
            <a:endParaRPr lang="en-US" altLang="ko-KR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- </a:t>
            </a:r>
            <a:r>
              <a:rPr lang="ko-KR" altLang="en-US" sz="2000" spc="-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제</a:t>
            </a:r>
            <a:r>
              <a:rPr lang="en-US" altLang="ko-KR" sz="2000" spc="-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z="2000" spc="-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자</a:t>
            </a:r>
            <a:r>
              <a:rPr lang="en-US" altLang="ko-KR" sz="2000" spc="-1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spc="-1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별도 도급계약서상 </a:t>
            </a:r>
            <a:r>
              <a:rPr lang="ko-KR" altLang="en-US" sz="2000" spc="-1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원수급인</a:t>
            </a:r>
            <a:r>
              <a:rPr lang="en-US" altLang="ko-KR" sz="2000" spc="-1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spc="-1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가 보험가입자인 경우에는 </a:t>
            </a:r>
            <a:r>
              <a:rPr lang="ko-KR" altLang="en-US" sz="2000" spc="-1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본공사와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하자보수공사의 보험가입자가 다르므로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제</a:t>
            </a:r>
            <a:r>
              <a:rPr lang="en-US" altLang="ko-K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자에 대하여 보험료 징수</a:t>
            </a:r>
            <a:endParaRPr lang="en-US" altLang="ko-KR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324389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err="1" smtClean="0"/>
              <a:t>하수급인</a:t>
            </a:r>
            <a:r>
              <a:rPr lang="ko-KR" altLang="en-US" sz="2800" dirty="0" smtClean="0"/>
              <a:t> 사업주 인정승인 </a:t>
            </a:r>
            <a:endParaRPr lang="ko-KR" altLang="en-US" sz="2400" dirty="0" smtClean="0"/>
          </a:p>
        </p:txBody>
      </p:sp>
      <p:pic>
        <p:nvPicPr>
          <p:cNvPr id="13315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394187"/>
            <a:ext cx="8425184" cy="4555093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사업주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인정승인의 의의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수차의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도급공사의 경우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원수급인이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보험가입자이나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-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원수급인과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하수급인간의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보험료 납부 인수에 관한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서면계약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을 체결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하고</a:t>
            </a:r>
            <a:endParaRPr lang="ko-KR" altLang="en-US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원수급인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이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공단에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사업주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인정승인신청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을 하여 승인을 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2000" spc="-15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받은 경우에는 그 </a:t>
            </a:r>
            <a:r>
              <a:rPr lang="ko-KR" altLang="en-US" sz="2000" spc="-15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spc="-15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을</a:t>
            </a:r>
            <a:r>
              <a:rPr lang="ko-KR" altLang="en-US" sz="2000" spc="-15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고용</a:t>
            </a:r>
            <a:r>
              <a:rPr lang="en-US" altLang="ko-KR" sz="2000" spc="-150" dirty="0" smtClean="0"/>
              <a:t>·</a:t>
            </a:r>
            <a:r>
              <a:rPr lang="ko-KR" altLang="en-US" sz="2000" spc="-15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산재보험의 적용을 받는 </a:t>
            </a:r>
            <a:r>
              <a:rPr lang="ko-KR" altLang="en-US" sz="2000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사업주</a:t>
            </a:r>
            <a:r>
              <a:rPr lang="ko-KR" altLang="en-US" sz="2000" spc="-15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로 </a:t>
            </a:r>
            <a:r>
              <a:rPr lang="ko-KR" altLang="en-US" sz="2000" spc="-15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봄</a:t>
            </a:r>
            <a:endParaRPr lang="en-US" altLang="ko-KR" sz="2000" spc="-15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따라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서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이 경우 </a:t>
            </a:r>
            <a:r>
              <a:rPr lang="ko-KR" altLang="en-US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하수급인에게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보험료 신고</a:t>
            </a:r>
            <a:r>
              <a:rPr lang="en-US" altLang="ko-KR" sz="2000" dirty="0" smtClean="0">
                <a:solidFill>
                  <a:srgbClr val="FF0000"/>
                </a:solidFill>
              </a:rPr>
              <a:t>·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납부의무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가 있음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endParaRPr lang="ko-KR" altLang="en-US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타원 3"/>
          <p:cNvSpPr/>
          <p:nvPr/>
        </p:nvSpPr>
        <p:spPr bwMode="auto">
          <a:xfrm>
            <a:off x="5508104" y="4853865"/>
            <a:ext cx="1728192" cy="519351"/>
          </a:xfrm>
          <a:prstGeom prst="ellipse">
            <a:avLst/>
          </a:prstGeom>
          <a:solidFill>
            <a:srgbClr val="FF66CC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하수급인</a:t>
            </a: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0" name="타원 9"/>
          <p:cNvSpPr/>
          <p:nvPr/>
        </p:nvSpPr>
        <p:spPr bwMode="auto">
          <a:xfrm>
            <a:off x="1475656" y="4853865"/>
            <a:ext cx="1728192" cy="519351"/>
          </a:xfrm>
          <a:prstGeom prst="ellipse">
            <a:avLst/>
          </a:prstGeom>
          <a:solidFill>
            <a:srgbClr val="FF66CC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원수급인</a:t>
            </a:r>
            <a:endParaRPr kumimoji="1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5" name="오른쪽 화살표 4"/>
          <p:cNvSpPr/>
          <p:nvPr/>
        </p:nvSpPr>
        <p:spPr bwMode="auto">
          <a:xfrm>
            <a:off x="3635896" y="4521354"/>
            <a:ext cx="1512168" cy="1283910"/>
          </a:xfrm>
          <a:prstGeom prst="rightArrow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보험료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en-US" altLang="ko-K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    </a:t>
            </a:r>
            <a:r>
              <a:rPr kumimoji="1" lang="ko-KR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납부의무</a:t>
            </a:r>
          </a:p>
        </p:txBody>
      </p:sp>
    </p:spTree>
    <p:extLst>
      <p:ext uri="{BB962C8B-B14F-4D97-AF65-F5344CB8AC3E}">
        <p14:creationId xmlns:p14="http://schemas.microsoft.com/office/powerpoint/2010/main" val="383582723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err="1" smtClean="0"/>
              <a:t>하수급인</a:t>
            </a:r>
            <a:r>
              <a:rPr lang="ko-KR" altLang="en-US" sz="2800" dirty="0" smtClean="0"/>
              <a:t> 사업주 인정승인 </a:t>
            </a:r>
            <a:endParaRPr lang="ko-KR" altLang="en-US" sz="2400" dirty="0" smtClean="0"/>
          </a:p>
        </p:txBody>
      </p:sp>
      <p:pic>
        <p:nvPicPr>
          <p:cNvPr id="13315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566486"/>
            <a:ext cx="8640762" cy="178510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사업주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인정승인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요건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수차의 도급사업이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건설업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이고</a:t>
            </a:r>
            <a:endParaRPr lang="ko-KR" altLang="en-US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하수급인이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건설업 등록업자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이며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endParaRPr lang="ko-KR" altLang="en-US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원수급인과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하수급인간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보험료 납부의 인수에 관한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서면계약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체결</a:t>
            </a:r>
          </a:p>
        </p:txBody>
      </p:sp>
      <p:sp>
        <p:nvSpPr>
          <p:cNvPr id="2" name="Rectangle 28"/>
          <p:cNvSpPr>
            <a:spLocks noChangeArrowheads="1"/>
          </p:cNvSpPr>
          <p:nvPr/>
        </p:nvSpPr>
        <p:spPr bwMode="auto">
          <a:xfrm>
            <a:off x="395288" y="3789040"/>
            <a:ext cx="8640762" cy="178510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사업주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인정승인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신청 절차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신청권자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원수급인</a:t>
            </a:r>
            <a:endParaRPr lang="ko-KR" altLang="en-US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신청절차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하도급공사 </a:t>
            </a:r>
            <a:r>
              <a:rPr lang="ko-KR" altLang="en-US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착공일부터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30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일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이내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제출 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신청기관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건설현장 소재지 관할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근로복지공단 지사</a:t>
            </a:r>
            <a:endParaRPr lang="ko-KR" altLang="en-US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8864882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smtClean="0"/>
              <a:t>하수급인 사업주 승인 </a:t>
            </a:r>
            <a:endParaRPr lang="ko-KR" altLang="en-US" sz="2400" smtClean="0"/>
          </a:p>
        </p:txBody>
      </p:sp>
      <p:pic>
        <p:nvPicPr>
          <p:cNvPr id="13315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28"/>
          <p:cNvSpPr>
            <a:spLocks noChangeArrowheads="1"/>
          </p:cNvSpPr>
          <p:nvPr/>
        </p:nvSpPr>
        <p:spPr bwMode="auto">
          <a:xfrm>
            <a:off x="395288" y="3384862"/>
            <a:ext cx="8640762" cy="270843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사업주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불승인 요건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하도급공사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착공 후 </a:t>
            </a:r>
            <a:r>
              <a:rPr lang="en-US" altLang="ko-K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15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일부터 승인신청 전까지 업무상 재해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가 발생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한 경우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하도급공사 착공 후 승인신청 전까지 업무상 재해가 발생한 경우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로서 해당 재해와 관련하여 </a:t>
            </a:r>
            <a:r>
              <a:rPr lang="ko-KR" altLang="en-US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원수급인으로부터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미가입재해에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따른 </a:t>
            </a:r>
            <a:endParaRPr lang="en-US" altLang="ko-KR" sz="20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보험급여액을 징수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해야 하는 경우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Rectangle 28"/>
          <p:cNvSpPr>
            <a:spLocks noChangeArrowheads="1"/>
          </p:cNvSpPr>
          <p:nvPr/>
        </p:nvSpPr>
        <p:spPr bwMode="auto">
          <a:xfrm>
            <a:off x="395288" y="1427872"/>
            <a:ext cx="8640762" cy="178510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사업주 승인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신청시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제출서류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사업주 승인신청서</a:t>
            </a:r>
            <a:endParaRPr lang="ko-KR" altLang="en-US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도급계약서 사본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보험료 납부 인수에 관한 서면계약서 사본</a:t>
            </a:r>
            <a:endParaRPr lang="ko-KR" altLang="en-US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2897279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smtClean="0"/>
              <a:t>하수급인 사업주 승인 </a:t>
            </a:r>
            <a:endParaRPr lang="ko-KR" altLang="en-US" sz="2400" smtClean="0"/>
          </a:p>
        </p:txBody>
      </p:sp>
      <p:pic>
        <p:nvPicPr>
          <p:cNvPr id="13315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28"/>
          <p:cNvSpPr>
            <a:spLocks noChangeArrowheads="1"/>
          </p:cNvSpPr>
          <p:nvPr/>
        </p:nvSpPr>
        <p:spPr bwMode="auto">
          <a:xfrm>
            <a:off x="395288" y="1351796"/>
            <a:ext cx="8281168" cy="4093428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고용보험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사업주 승인신청과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내역 신고의 차이점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</a:p>
          <a:p>
            <a:pPr>
              <a:spcBef>
                <a:spcPct val="50000"/>
              </a:spcBef>
              <a:defRPr/>
            </a:pP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endParaRPr lang="en-US" altLang="ko-KR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AutoShape 16"/>
          <p:cNvSpPr>
            <a:spLocks noChangeArrowheads="1"/>
          </p:cNvSpPr>
          <p:nvPr/>
        </p:nvSpPr>
        <p:spPr bwMode="auto">
          <a:xfrm>
            <a:off x="5637213" y="4388395"/>
            <a:ext cx="2592387" cy="912813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  <a:extLst/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ko-KR" altLang="en-US" dirty="0">
                <a:latin typeface="MD아트체" panose="02020603020101020101" pitchFamily="18" charset="-127"/>
                <a:ea typeface="MD아트체" panose="02020603020101020101" pitchFamily="18" charset="-127"/>
              </a:rPr>
              <a:t>고용노동부</a:t>
            </a:r>
          </a:p>
          <a:p>
            <a:pPr algn="ctr">
              <a:spcBef>
                <a:spcPct val="20000"/>
              </a:spcBef>
            </a:pPr>
            <a:r>
              <a:rPr lang="ko-KR" altLang="en-US" dirty="0">
                <a:latin typeface="MD아트체" panose="02020603020101020101" pitchFamily="18" charset="-127"/>
                <a:ea typeface="MD아트체" panose="02020603020101020101" pitchFamily="18" charset="-127"/>
              </a:rPr>
              <a:t>고용센터</a:t>
            </a:r>
          </a:p>
        </p:txBody>
      </p:sp>
      <p:sp>
        <p:nvSpPr>
          <p:cNvPr id="29" name="AutoShape 17"/>
          <p:cNvSpPr>
            <a:spLocks noChangeArrowheads="1"/>
          </p:cNvSpPr>
          <p:nvPr/>
        </p:nvSpPr>
        <p:spPr bwMode="auto">
          <a:xfrm>
            <a:off x="3225800" y="4388395"/>
            <a:ext cx="2413000" cy="912813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  <a:extLst/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ko-KR" altLang="en-US" dirty="0">
                <a:latin typeface="MD아트체" panose="02020603020101020101" pitchFamily="18" charset="-127"/>
                <a:ea typeface="MD아트체" panose="02020603020101020101" pitchFamily="18" charset="-127"/>
              </a:rPr>
              <a:t>근로복지공단</a:t>
            </a:r>
          </a:p>
        </p:txBody>
      </p:sp>
      <p:sp>
        <p:nvSpPr>
          <p:cNvPr id="30" name="AutoShape 18"/>
          <p:cNvSpPr>
            <a:spLocks noChangeArrowheads="1"/>
          </p:cNvSpPr>
          <p:nvPr/>
        </p:nvSpPr>
        <p:spPr bwMode="auto">
          <a:xfrm>
            <a:off x="812800" y="4388395"/>
            <a:ext cx="2413000" cy="912813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  <a:extLst/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ko-KR" altLang="en-US" dirty="0">
                <a:latin typeface="MD아트체" panose="02020603020101020101" pitchFamily="18" charset="-127"/>
                <a:ea typeface="MD아트체" panose="02020603020101020101" pitchFamily="18" charset="-127"/>
              </a:rPr>
              <a:t>신고</a:t>
            </a:r>
            <a:r>
              <a:rPr lang="en-US" altLang="ko-KR" dirty="0">
                <a:latin typeface="MD아트체" panose="02020603020101020101" pitchFamily="18" charset="-127"/>
                <a:ea typeface="MD아트체" panose="02020603020101020101" pitchFamily="18" charset="-127"/>
              </a:rPr>
              <a:t>(</a:t>
            </a:r>
            <a:r>
              <a:rPr lang="ko-KR" altLang="en-US" dirty="0">
                <a:latin typeface="MD아트체" panose="02020603020101020101" pitchFamily="18" charset="-127"/>
                <a:ea typeface="MD아트체" panose="02020603020101020101" pitchFamily="18" charset="-127"/>
              </a:rPr>
              <a:t>신청</a:t>
            </a:r>
            <a:r>
              <a:rPr lang="en-US" altLang="ko-KR" dirty="0">
                <a:latin typeface="MD아트체" panose="02020603020101020101" pitchFamily="18" charset="-127"/>
                <a:ea typeface="MD아트체" panose="02020603020101020101" pitchFamily="18" charset="-127"/>
              </a:rPr>
              <a:t>)</a:t>
            </a:r>
            <a:r>
              <a:rPr lang="ko-KR" altLang="en-US" dirty="0">
                <a:latin typeface="MD아트체" panose="02020603020101020101" pitchFamily="18" charset="-127"/>
                <a:ea typeface="MD아트체" panose="02020603020101020101" pitchFamily="18" charset="-127"/>
              </a:rPr>
              <a:t>기관</a:t>
            </a:r>
          </a:p>
        </p:txBody>
      </p:sp>
      <p:sp>
        <p:nvSpPr>
          <p:cNvPr id="31" name="AutoShape 19"/>
          <p:cNvSpPr>
            <a:spLocks noChangeArrowheads="1"/>
          </p:cNvSpPr>
          <p:nvPr/>
        </p:nvSpPr>
        <p:spPr bwMode="auto">
          <a:xfrm>
            <a:off x="5637213" y="3540175"/>
            <a:ext cx="2592387" cy="896937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  <a:extLst/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ko-KR" altLang="en-US" dirty="0" err="1">
                <a:latin typeface="MD아트체" panose="02020603020101020101" pitchFamily="18" charset="-127"/>
                <a:ea typeface="MD아트체" panose="02020603020101020101" pitchFamily="18" charset="-127"/>
              </a:rPr>
              <a:t>하수급인</a:t>
            </a:r>
            <a:endParaRPr lang="ko-KR" altLang="en-US" dirty="0"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32" name="AutoShape 20"/>
          <p:cNvSpPr>
            <a:spLocks noChangeArrowheads="1"/>
          </p:cNvSpPr>
          <p:nvPr/>
        </p:nvSpPr>
        <p:spPr bwMode="auto">
          <a:xfrm>
            <a:off x="3225800" y="3540175"/>
            <a:ext cx="2413000" cy="896937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  <a:extLst/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ko-KR" altLang="en-US" dirty="0" err="1">
                <a:latin typeface="MD아트체" panose="02020603020101020101" pitchFamily="18" charset="-127"/>
                <a:ea typeface="MD아트체" panose="02020603020101020101" pitchFamily="18" charset="-127"/>
              </a:rPr>
              <a:t>하수급인</a:t>
            </a:r>
            <a:endParaRPr lang="ko-KR" altLang="en-US" dirty="0"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33" name="AutoShape 21"/>
          <p:cNvSpPr>
            <a:spLocks noChangeArrowheads="1"/>
          </p:cNvSpPr>
          <p:nvPr/>
        </p:nvSpPr>
        <p:spPr bwMode="auto">
          <a:xfrm>
            <a:off x="812800" y="3540175"/>
            <a:ext cx="2413000" cy="896937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  <a:extLst/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ko-KR" altLang="en-US" dirty="0">
                <a:latin typeface="MD아트체" panose="02020603020101020101" pitchFamily="18" charset="-127"/>
                <a:ea typeface="MD아트체" panose="02020603020101020101" pitchFamily="18" charset="-127"/>
              </a:rPr>
              <a:t>근로내용확인</a:t>
            </a:r>
          </a:p>
          <a:p>
            <a:pPr algn="ctr">
              <a:spcBef>
                <a:spcPct val="20000"/>
              </a:spcBef>
            </a:pPr>
            <a:r>
              <a:rPr lang="ko-KR" altLang="en-US" dirty="0">
                <a:latin typeface="MD아트체" panose="02020603020101020101" pitchFamily="18" charset="-127"/>
                <a:ea typeface="MD아트체" panose="02020603020101020101" pitchFamily="18" charset="-127"/>
              </a:rPr>
              <a:t>신고서 </a:t>
            </a:r>
            <a:r>
              <a:rPr lang="ko-KR" altLang="en-US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제출 주체 </a:t>
            </a:r>
            <a:endParaRPr lang="ko-KR" altLang="en-US" dirty="0"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34" name="AutoShape 22"/>
          <p:cNvSpPr>
            <a:spLocks noChangeArrowheads="1"/>
          </p:cNvSpPr>
          <p:nvPr/>
        </p:nvSpPr>
        <p:spPr bwMode="auto">
          <a:xfrm>
            <a:off x="5637213" y="2741166"/>
            <a:ext cx="2592387" cy="83185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  <a:extLst/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en-US" altLang="ko-KR" dirty="0"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>
              <a:spcBef>
                <a:spcPct val="20000"/>
              </a:spcBef>
            </a:pPr>
            <a:r>
              <a:rPr lang="ko-KR" altLang="en-US" dirty="0" err="1">
                <a:latin typeface="MD아트체" panose="02020603020101020101" pitchFamily="18" charset="-127"/>
                <a:ea typeface="MD아트체" panose="02020603020101020101" pitchFamily="18" charset="-127"/>
              </a:rPr>
              <a:t>원수급인</a:t>
            </a:r>
            <a:endParaRPr lang="en-US" altLang="ko-KR" dirty="0"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>
              <a:spcBef>
                <a:spcPct val="20000"/>
              </a:spcBef>
            </a:pPr>
            <a:endParaRPr lang="en-US" altLang="ko-KR" dirty="0"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35" name="AutoShape 23"/>
          <p:cNvSpPr>
            <a:spLocks noChangeArrowheads="1"/>
          </p:cNvSpPr>
          <p:nvPr/>
        </p:nvSpPr>
        <p:spPr bwMode="auto">
          <a:xfrm>
            <a:off x="3225800" y="2741166"/>
            <a:ext cx="2413000" cy="83185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  <a:extLst/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ko-KR" altLang="en-US" dirty="0" err="1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하수급인</a:t>
            </a:r>
            <a:endParaRPr lang="en-US" altLang="ko-KR" dirty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36" name="AutoShape 24"/>
          <p:cNvSpPr>
            <a:spLocks noChangeArrowheads="1"/>
          </p:cNvSpPr>
          <p:nvPr/>
        </p:nvSpPr>
        <p:spPr bwMode="auto">
          <a:xfrm>
            <a:off x="812800" y="2741166"/>
            <a:ext cx="2413000" cy="83185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  <a:extLst/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ko-KR" altLang="en-US" dirty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보험료 납부의무 </a:t>
            </a:r>
          </a:p>
        </p:txBody>
      </p:sp>
      <p:sp>
        <p:nvSpPr>
          <p:cNvPr id="37" name="AutoShape 25"/>
          <p:cNvSpPr>
            <a:spLocks noChangeArrowheads="1"/>
          </p:cNvSpPr>
          <p:nvPr/>
        </p:nvSpPr>
        <p:spPr bwMode="auto">
          <a:xfrm>
            <a:off x="5637213" y="2018928"/>
            <a:ext cx="2592387" cy="7620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  <a:extLst/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ko-KR" altLang="en-US" b="1" dirty="0" err="1">
                <a:latin typeface="MD아트체" panose="02020603020101020101" pitchFamily="18" charset="-127"/>
                <a:ea typeface="MD아트체" panose="02020603020101020101" pitchFamily="18" charset="-127"/>
              </a:rPr>
              <a:t>하수급인</a:t>
            </a:r>
            <a:r>
              <a:rPr lang="ko-KR" altLang="en-US" b="1" dirty="0"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endParaRPr lang="en-US" altLang="ko-KR" b="1" dirty="0"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>
              <a:spcBef>
                <a:spcPct val="20000"/>
              </a:spcBef>
            </a:pPr>
            <a:r>
              <a:rPr lang="ko-KR" altLang="en-US" b="1" dirty="0">
                <a:latin typeface="MD아트체" panose="02020603020101020101" pitchFamily="18" charset="-127"/>
                <a:ea typeface="MD아트체" panose="02020603020101020101" pitchFamily="18" charset="-127"/>
              </a:rPr>
              <a:t>내역신고</a:t>
            </a:r>
          </a:p>
        </p:txBody>
      </p:sp>
      <p:sp>
        <p:nvSpPr>
          <p:cNvPr id="38" name="AutoShape 26"/>
          <p:cNvSpPr>
            <a:spLocks noChangeArrowheads="1"/>
          </p:cNvSpPr>
          <p:nvPr/>
        </p:nvSpPr>
        <p:spPr bwMode="auto">
          <a:xfrm>
            <a:off x="3225800" y="2018928"/>
            <a:ext cx="2413000" cy="7620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  <a:extLst/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ko-KR" altLang="en-US" b="1" dirty="0" err="1">
                <a:latin typeface="MD아트체" panose="02020603020101020101" pitchFamily="18" charset="-127"/>
                <a:ea typeface="MD아트체" panose="02020603020101020101" pitchFamily="18" charset="-127"/>
              </a:rPr>
              <a:t>하수급인사업주</a:t>
            </a:r>
            <a:endParaRPr lang="ko-KR" altLang="en-US" b="1" dirty="0"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>
              <a:spcBef>
                <a:spcPct val="20000"/>
              </a:spcBef>
            </a:pPr>
            <a:r>
              <a:rPr lang="ko-KR" altLang="en-US" b="1" dirty="0">
                <a:latin typeface="MD아트체" panose="02020603020101020101" pitchFamily="18" charset="-127"/>
                <a:ea typeface="MD아트체" panose="02020603020101020101" pitchFamily="18" charset="-127"/>
              </a:rPr>
              <a:t>승인신청</a:t>
            </a:r>
          </a:p>
        </p:txBody>
      </p:sp>
      <p:sp>
        <p:nvSpPr>
          <p:cNvPr id="39" name="AutoShape 27"/>
          <p:cNvSpPr>
            <a:spLocks noChangeArrowheads="1"/>
          </p:cNvSpPr>
          <p:nvPr/>
        </p:nvSpPr>
        <p:spPr bwMode="auto">
          <a:xfrm>
            <a:off x="827088" y="2018928"/>
            <a:ext cx="2413000" cy="7620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  <a:extLst/>
        </p:spPr>
        <p:txBody>
          <a:bodyPr anchor="ctr"/>
          <a:lstStyle/>
          <a:p>
            <a:pPr algn="ctr">
              <a:spcBef>
                <a:spcPct val="20000"/>
              </a:spcBef>
            </a:pPr>
            <a:r>
              <a:rPr lang="ko-KR" altLang="en-US" b="1" dirty="0">
                <a:latin typeface="MD아트체" panose="02020603020101020101" pitchFamily="18" charset="-127"/>
                <a:ea typeface="MD아트체" panose="02020603020101020101" pitchFamily="18" charset="-127"/>
              </a:rPr>
              <a:t>구    분</a:t>
            </a:r>
          </a:p>
        </p:txBody>
      </p:sp>
      <p:sp>
        <p:nvSpPr>
          <p:cNvPr id="40" name="Line 28"/>
          <p:cNvSpPr>
            <a:spLocks noChangeShapeType="1"/>
          </p:cNvSpPr>
          <p:nvPr/>
        </p:nvSpPr>
        <p:spPr bwMode="auto">
          <a:xfrm>
            <a:off x="827088" y="2492375"/>
            <a:ext cx="2413000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CC99"/>
            </a:extrusionClr>
          </a:sp3d>
        </p:spPr>
        <p:txBody>
          <a:bodyPr>
            <a:spAutoFit/>
            <a:flatTx/>
          </a:bodyPr>
          <a:lstStyle/>
          <a:p>
            <a:pPr>
              <a:defRPr/>
            </a:pPr>
            <a:endParaRPr lang="ko-KR" altLang="en-US"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41" name="Line 29"/>
          <p:cNvSpPr>
            <a:spLocks noChangeShapeType="1"/>
          </p:cNvSpPr>
          <p:nvPr/>
        </p:nvSpPr>
        <p:spPr bwMode="auto">
          <a:xfrm>
            <a:off x="812800" y="5756275"/>
            <a:ext cx="2413000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42" name="Line 30"/>
          <p:cNvSpPr>
            <a:spLocks noChangeShapeType="1"/>
          </p:cNvSpPr>
          <p:nvPr/>
        </p:nvSpPr>
        <p:spPr bwMode="auto">
          <a:xfrm>
            <a:off x="3225800" y="2479675"/>
            <a:ext cx="2413000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CC99"/>
            </a:extrusionClr>
          </a:sp3d>
        </p:spPr>
        <p:txBody>
          <a:bodyPr>
            <a:spAutoFit/>
            <a:flatTx/>
          </a:bodyPr>
          <a:lstStyle/>
          <a:p>
            <a:pPr>
              <a:defRPr/>
            </a:pPr>
            <a:endParaRPr lang="ko-KR" altLang="en-US"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43" name="Line 31"/>
          <p:cNvSpPr>
            <a:spLocks noChangeShapeType="1"/>
          </p:cNvSpPr>
          <p:nvPr/>
        </p:nvSpPr>
        <p:spPr bwMode="auto">
          <a:xfrm>
            <a:off x="5637213" y="2466975"/>
            <a:ext cx="2592387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PerspectiveTop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CC99"/>
            </a:extrusionClr>
          </a:sp3d>
        </p:spPr>
        <p:txBody>
          <a:bodyPr>
            <a:spAutoFit/>
            <a:flatTx/>
          </a:bodyPr>
          <a:lstStyle/>
          <a:p>
            <a:pPr>
              <a:defRPr/>
            </a:pPr>
            <a:endParaRPr lang="ko-KR" altLang="en-US"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44" name="Line 32"/>
          <p:cNvSpPr>
            <a:spLocks noChangeShapeType="1"/>
          </p:cNvSpPr>
          <p:nvPr/>
        </p:nvSpPr>
        <p:spPr bwMode="auto">
          <a:xfrm>
            <a:off x="8050213" y="3259138"/>
            <a:ext cx="1587" cy="83185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ko-KR" altLang="en-US"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45" name="Line 33"/>
          <p:cNvSpPr>
            <a:spLocks noChangeShapeType="1"/>
          </p:cNvSpPr>
          <p:nvPr/>
        </p:nvSpPr>
        <p:spPr bwMode="auto">
          <a:xfrm>
            <a:off x="812800" y="4103688"/>
            <a:ext cx="1588" cy="896937"/>
          </a:xfrm>
          <a:prstGeom prst="line">
            <a:avLst/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spcBef>
                <a:spcPct val="20000"/>
              </a:spcBef>
              <a:buFont typeface="Wingdings" pitchFamily="2" charset="2"/>
              <a:buChar char="ü"/>
            </a:pPr>
            <a:endParaRPr lang="ko-KR" altLang="en-US"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46" name="Line 34"/>
          <p:cNvSpPr>
            <a:spLocks noChangeShapeType="1"/>
          </p:cNvSpPr>
          <p:nvPr/>
        </p:nvSpPr>
        <p:spPr bwMode="auto">
          <a:xfrm>
            <a:off x="8050213" y="4090988"/>
            <a:ext cx="1587" cy="896937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ko-KR" altLang="en-US"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47" name="Line 35"/>
          <p:cNvSpPr>
            <a:spLocks noChangeShapeType="1"/>
          </p:cNvSpPr>
          <p:nvPr/>
        </p:nvSpPr>
        <p:spPr bwMode="auto">
          <a:xfrm>
            <a:off x="812800" y="4994275"/>
            <a:ext cx="1588" cy="912813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48" name="Line 36"/>
          <p:cNvSpPr>
            <a:spLocks noChangeShapeType="1"/>
          </p:cNvSpPr>
          <p:nvPr/>
        </p:nvSpPr>
        <p:spPr bwMode="auto">
          <a:xfrm>
            <a:off x="8050213" y="4981575"/>
            <a:ext cx="1587" cy="912813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637213" y="5743575"/>
            <a:ext cx="2592387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772385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건설업본사와 현장사무소의 적용</a:t>
            </a:r>
            <a:endParaRPr lang="ko-KR" altLang="en-US" sz="2400" dirty="0" smtClean="0"/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557338"/>
            <a:ext cx="8065144" cy="86360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건설회사 본사 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건설공사와 별도의 사업으로 적용</a:t>
            </a:r>
          </a:p>
        </p:txBody>
      </p:sp>
      <p:pic>
        <p:nvPicPr>
          <p:cNvPr id="11268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28"/>
          <p:cNvSpPr>
            <a:spLocks noChangeArrowheads="1"/>
          </p:cNvSpPr>
          <p:nvPr/>
        </p:nvSpPr>
        <p:spPr bwMode="auto">
          <a:xfrm>
            <a:off x="395288" y="3087311"/>
            <a:ext cx="8065144" cy="178510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건설현장 사무소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고용보험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건설현장 파견 본사 소속 근로자는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본사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로 적용</a:t>
            </a: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단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본사 소속 상용근로자의 납부주체는 </a:t>
            </a:r>
            <a:r>
              <a:rPr lang="ko-KR" altLang="en-US" sz="20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원수급인임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산재보험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건설현장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으로 흡수 적용</a:t>
            </a:r>
          </a:p>
        </p:txBody>
      </p:sp>
    </p:spTree>
    <p:extLst>
      <p:ext uri="{BB962C8B-B14F-4D97-AF65-F5344CB8AC3E}">
        <p14:creationId xmlns:p14="http://schemas.microsoft.com/office/powerpoint/2010/main" val="378054513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400" dirty="0" err="1" smtClean="0"/>
              <a:t>해외파견자</a:t>
            </a:r>
            <a:r>
              <a:rPr lang="ko-KR" altLang="en-US" sz="2400" dirty="0" smtClean="0"/>
              <a:t> 산재보험 적용 특례</a:t>
            </a:r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427872"/>
            <a:ext cx="8640762" cy="178510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건설업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해외파견자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산재보험 가입 신청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임의가입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보험료징수법 제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9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조제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항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도급사업의 일괄적용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적용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제외</a:t>
            </a:r>
            <a:endParaRPr lang="en-US" altLang="ko-KR" sz="20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-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사업장</a:t>
            </a:r>
            <a:r>
              <a:rPr lang="en-US" altLang="ko-K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고용주체</a:t>
            </a:r>
            <a:r>
              <a:rPr lang="en-US" altLang="ko-K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계약단위별로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가입 신청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단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원수급자가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하수급자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소속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해외파견자를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포함하여 신청 가능</a:t>
            </a:r>
            <a:endParaRPr lang="ko-KR" altLang="en-US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268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28"/>
          <p:cNvSpPr>
            <a:spLocks noChangeArrowheads="1"/>
          </p:cNvSpPr>
          <p:nvPr/>
        </p:nvSpPr>
        <p:spPr bwMode="auto">
          <a:xfrm>
            <a:off x="395288" y="3588112"/>
            <a:ext cx="8640762" cy="178510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제출서류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내용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해외파견자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산재보험 가입신청서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해외파견 사업장의 명칭 및 소재지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해외파견자의 명단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파견기간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업무내용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보수 지급 방법 및 지급액</a:t>
            </a:r>
            <a:endParaRPr lang="en-US" altLang="ko-KR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3202471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400" dirty="0" err="1" smtClean="0"/>
              <a:t>해외파견자</a:t>
            </a:r>
            <a:r>
              <a:rPr lang="ko-KR" altLang="en-US" sz="2400" dirty="0" smtClean="0"/>
              <a:t> 고용보험 적용</a:t>
            </a:r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368638"/>
            <a:ext cx="8497192" cy="270843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근무실태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국내 본사 소속 근로자가 파견 형식으로 국외 사업장에서 일정기간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근로하고 귀국하는 경우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국외 사업장에 종사케 하기 위하여 국내에서 일정한 근로조건으로 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채용하여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국외 건설현장 등에 송출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하여 근로하게 하고 계약기간이 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종료되어 귀국하는 경우</a:t>
            </a:r>
            <a:endParaRPr lang="ko-KR" altLang="en-US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268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28"/>
          <p:cNvSpPr>
            <a:spLocks noChangeArrowheads="1"/>
          </p:cNvSpPr>
          <p:nvPr/>
        </p:nvSpPr>
        <p:spPr bwMode="auto">
          <a:xfrm>
            <a:off x="395288" y="4134559"/>
            <a:ext cx="8497192" cy="2246769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적용기준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본사에서 임금이 지급된다면 고용보험료를</a:t>
            </a:r>
            <a:r>
              <a:rPr lang="en-US" altLang="ko-K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계속 징수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하고 파견 또는 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송출기간을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피보험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단위기간에 계속 산입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해외 현지법인에서 임금이 전액 지급된다면 기준기간 연장사유에 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해당되어 그 기간만큼 기준기간 연장</a:t>
            </a:r>
            <a:endParaRPr lang="en-US" altLang="ko-KR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3088608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사업개시 신고 </a:t>
            </a:r>
            <a:endParaRPr lang="ko-KR" altLang="en-US" sz="2400" dirty="0" smtClean="0"/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23725" y="1412776"/>
            <a:ext cx="8640763" cy="132080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사업개시 신고 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건설업 일괄적용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사업장이 </a:t>
            </a:r>
            <a:r>
              <a:rPr lang="ko-KR" altLang="en-US" sz="2000" dirty="0" err="1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원도급공사를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시공할 때에는 </a:t>
            </a:r>
            <a:r>
              <a:rPr lang="ko-KR" altLang="en-US" sz="20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공사착공일로</a:t>
            </a: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sz="2000" dirty="0" err="1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부터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14</a:t>
            </a:r>
            <a:r>
              <a:rPr lang="ko-KR" altLang="en-US" sz="2000" dirty="0" err="1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일이내</a:t>
            </a:r>
            <a:r>
              <a:rPr lang="ko-KR" altLang="en-US" sz="2000" dirty="0" err="1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에</a:t>
            </a:r>
            <a:r>
              <a:rPr lang="ko-KR" altLang="en-US" sz="20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현장을 관할하는 지사에 사업 개시신고</a:t>
            </a:r>
            <a:endParaRPr lang="ko-KR" altLang="en-US" dirty="0">
              <a:solidFill>
                <a:schemeClr val="accent2"/>
              </a:solidFill>
            </a:endParaRPr>
          </a:p>
        </p:txBody>
      </p:sp>
      <p:pic>
        <p:nvPicPr>
          <p:cNvPr id="16388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28"/>
          <p:cNvSpPr>
            <a:spLocks noChangeArrowheads="1"/>
          </p:cNvSpPr>
          <p:nvPr/>
        </p:nvSpPr>
        <p:spPr bwMode="auto">
          <a:xfrm>
            <a:off x="323725" y="3212976"/>
            <a:ext cx="8640763" cy="270843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사업개시 신고의 중요성 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-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재해자의 신속한 </a:t>
            </a:r>
            <a:r>
              <a:rPr lang="ko-KR" altLang="en-US" sz="20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보상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사업개시 미신고시 보상처리 지연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) 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-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건설현장의 일용직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근로자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근로내용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신고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를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위한 전제 조건 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-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발주자에게 </a:t>
            </a:r>
            <a:r>
              <a:rPr lang="ko-KR" altLang="en-US" sz="20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기성금액 청구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및 각종 증빙을 위한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요건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-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매년 공단에서 실시하는 보험료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확정정산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조사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대상 선정을 위한 </a:t>
            </a:r>
            <a:endParaRPr lang="en-US" altLang="ko-KR" sz="20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기초자료</a:t>
            </a:r>
            <a:endParaRPr lang="ko-KR" altLang="en-US" sz="200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522181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smtClean="0"/>
              <a:t>사업개시 변경신고 </a:t>
            </a:r>
            <a:endParaRPr lang="ko-KR" altLang="en-US" sz="2400" smtClean="0"/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250825" y="1433513"/>
            <a:ext cx="8640763" cy="1228725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35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사업개시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변경신고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35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당초 사업개시 신고내역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공사금액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공사기간 등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에 변경이 있을 경우</a:t>
            </a:r>
          </a:p>
          <a:p>
            <a:pPr>
              <a:spcBef>
                <a:spcPct val="35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14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일 이내에 동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변경내용을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변경사항신고서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를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통해 신고하여야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함</a:t>
            </a:r>
            <a:endParaRPr lang="en-US" altLang="ko-KR" sz="2000" dirty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7412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28"/>
          <p:cNvSpPr>
            <a:spLocks noChangeArrowheads="1"/>
          </p:cNvSpPr>
          <p:nvPr/>
        </p:nvSpPr>
        <p:spPr bwMode="auto">
          <a:xfrm>
            <a:off x="250825" y="3356992"/>
            <a:ext cx="8640763" cy="2246769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사업개시 변경 신고의 중요성 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6600CC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당초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신고한 공사기간이 </a:t>
            </a:r>
            <a:r>
              <a:rPr lang="ko-KR" altLang="en-US" sz="2000" dirty="0" err="1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도과하면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공단에서 직권으로 사업종료처리를</a:t>
            </a: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하므로 이후 고용센터에서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근로내용확인신고서의 처리가 지연될 우려</a:t>
            </a:r>
            <a:endParaRPr lang="en-US" altLang="ko-KR" sz="2000" dirty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가입증명원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및 </a:t>
            </a:r>
            <a:r>
              <a:rPr lang="ko-KR" altLang="en-US" sz="2000" dirty="0" err="1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납입증명원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발급 지연</a:t>
            </a:r>
            <a:endParaRPr lang="en-US" altLang="ko-KR" sz="20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6600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6600CC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보험료 확정정산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대상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선정시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착오 선정될 가능성</a:t>
            </a:r>
            <a:endParaRPr lang="en-US" altLang="ko-KR" sz="20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0513814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612775" y="2420938"/>
            <a:ext cx="813593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ko-KR" sz="3200" dirty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II. </a:t>
            </a:r>
            <a:r>
              <a:rPr lang="ko-KR" altLang="en-US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건설업 </a:t>
            </a:r>
            <a:r>
              <a:rPr lang="ko-KR" altLang="en-US" sz="3200" dirty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고용보험 </a:t>
            </a:r>
            <a:r>
              <a:rPr lang="ko-KR" altLang="en-US" sz="3200" dirty="0" err="1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피보험자격</a:t>
            </a:r>
            <a:r>
              <a:rPr lang="ko-KR" altLang="en-US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 관리</a:t>
            </a:r>
            <a:endParaRPr lang="ko-KR" altLang="en-US" sz="3200" dirty="0">
              <a:solidFill>
                <a:srgbClr val="6600CC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22334" t="45322" r="48093" b="24463"/>
          <a:stretch>
            <a:fillRect/>
          </a:stretch>
        </p:blipFill>
        <p:spPr bwMode="auto">
          <a:xfrm>
            <a:off x="6588224" y="3362150"/>
            <a:ext cx="1584176" cy="2299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err="1" smtClean="0"/>
              <a:t>원수급인의</a:t>
            </a:r>
            <a:r>
              <a:rPr lang="ko-KR" altLang="en-US" sz="2800" dirty="0" smtClean="0"/>
              <a:t> </a:t>
            </a:r>
            <a:r>
              <a:rPr lang="ko-KR" altLang="en-US" sz="2800" dirty="0" err="1" smtClean="0"/>
              <a:t>하수급인</a:t>
            </a:r>
            <a:r>
              <a:rPr lang="ko-KR" altLang="en-US" sz="2800" dirty="0" smtClean="0"/>
              <a:t> 내역 신고 </a:t>
            </a:r>
            <a:endParaRPr lang="ko-KR" altLang="en-US" sz="2400" dirty="0" smtClean="0"/>
          </a:p>
        </p:txBody>
      </p:sp>
      <p:pic>
        <p:nvPicPr>
          <p:cNvPr id="20483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412875"/>
            <a:ext cx="8209160" cy="86360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HY견고딕" pitchFamily="18" charset="-127"/>
                <a:cs typeface="Times New Roman" pitchFamily="18" charset="0"/>
              </a:rPr>
              <a:t>원수급인은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HY견고딕" pitchFamily="18" charset="-127"/>
                <a:cs typeface="Times New Roman" pitchFamily="18" charset="0"/>
              </a:rPr>
              <a:t>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HY견고딕" pitchFamily="18" charset="-127"/>
                <a:cs typeface="Times New Roman" pitchFamily="18" charset="0"/>
              </a:rPr>
              <a:t>하수급인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HY견고딕" pitchFamily="18" charset="-127"/>
                <a:cs typeface="Times New Roman" pitchFamily="18" charset="0"/>
              </a:rPr>
              <a:t> 명세서를 고용노동부 고용센터에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HY견고딕" pitchFamily="18" charset="-127"/>
                <a:cs typeface="Times New Roman" pitchFamily="18" charset="0"/>
              </a:rPr>
              <a:t>제출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단</a:t>
            </a:r>
            <a:r>
              <a:rPr lang="en-US" altLang="ko-K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사업주 인정승인을 받은 경우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자료 제출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불필요</a:t>
            </a:r>
          </a:p>
        </p:txBody>
      </p:sp>
      <p:sp>
        <p:nvSpPr>
          <p:cNvPr id="2" name="Rectangle 28"/>
          <p:cNvSpPr>
            <a:spLocks noChangeArrowheads="1"/>
          </p:cNvSpPr>
          <p:nvPr/>
        </p:nvSpPr>
        <p:spPr bwMode="auto">
          <a:xfrm>
            <a:off x="395288" y="2379663"/>
            <a:ext cx="8209160" cy="162560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HY견고딕" pitchFamily="18" charset="-127"/>
                <a:cs typeface="Times New Roman" pitchFamily="18" charset="0"/>
              </a:rPr>
              <a:t>하수급인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HY견고딕" pitchFamily="18" charset="-127"/>
                <a:cs typeface="Times New Roman" pitchFamily="18" charset="0"/>
              </a:rPr>
              <a:t> 요건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-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건설업자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주택건설사업자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전기공사업자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정보통신공사업자</a:t>
            </a:r>
          </a:p>
          <a:p>
            <a:pPr>
              <a:spcBef>
                <a:spcPct val="25000"/>
              </a:spcBef>
              <a:defRPr/>
            </a:pP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  소방시설업자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문화재수리업자</a:t>
            </a:r>
          </a:p>
          <a:p>
            <a:pPr>
              <a:spcBef>
                <a:spcPct val="25000"/>
              </a:spcBef>
              <a:defRPr/>
            </a:pP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err="1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불법하수급인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소속 근로자 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err="1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원수급인이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신고</a:t>
            </a:r>
          </a:p>
        </p:txBody>
      </p:sp>
      <p:sp>
        <p:nvSpPr>
          <p:cNvPr id="3" name="Rectangle 28"/>
          <p:cNvSpPr>
            <a:spLocks noChangeArrowheads="1"/>
          </p:cNvSpPr>
          <p:nvPr/>
        </p:nvSpPr>
        <p:spPr bwMode="auto">
          <a:xfrm>
            <a:off x="395288" y="4148138"/>
            <a:ext cx="8209160" cy="165735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내역 자료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제출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제출주체 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err="1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원수급인</a:t>
            </a:r>
            <a:endParaRPr lang="ko-KR" altLang="en-US" sz="2000" dirty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30000"/>
              </a:spcBef>
              <a:defRPr/>
            </a:pP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제출자료 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명세서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하도급계약서 사본</a:t>
            </a:r>
            <a:endParaRPr lang="ko-KR" altLang="en-US" sz="2000" dirty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30000"/>
              </a:spcBef>
              <a:defRPr/>
            </a:pP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제출시기 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하도급계약 체결일로부터 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14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일 이내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smtClean="0"/>
              <a:t>건설업 일용근로자의 신고 </a:t>
            </a:r>
            <a:endParaRPr lang="ko-KR" altLang="en-US" sz="2400" smtClean="0"/>
          </a:p>
        </p:txBody>
      </p:sp>
      <p:pic>
        <p:nvPicPr>
          <p:cNvPr id="21507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427872"/>
            <a:ext cx="8640762" cy="178510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HY견고딕" pitchFamily="18" charset="-127"/>
                <a:cs typeface="Times New Roman" pitchFamily="18" charset="0"/>
              </a:rPr>
              <a:t>일용근로자 정의 </a:t>
            </a: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HY견고딕" pitchFamily="18" charset="-127"/>
                <a:cs typeface="Times New Roman" pitchFamily="18" charset="0"/>
              </a:rPr>
              <a:t>: 1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HY견고딕" pitchFamily="18" charset="-127"/>
                <a:cs typeface="Times New Roman" pitchFamily="18" charset="0"/>
              </a:rPr>
              <a:t>개월 미만 고용된 자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단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건설현장 근로자는 숙련 건설근로자 포함 일용근로자로 간주</a:t>
            </a:r>
            <a:endParaRPr lang="en-US" altLang="ko-KR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동일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현장에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월 이상 근로하더라도 일용근로자 특성을 유지하는 한 </a:t>
            </a:r>
            <a:endParaRPr lang="en-US" altLang="ko-KR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일용근로자로 간주</a:t>
            </a:r>
          </a:p>
        </p:txBody>
      </p:sp>
      <p:sp>
        <p:nvSpPr>
          <p:cNvPr id="2" name="Rectangle 28"/>
          <p:cNvSpPr>
            <a:spLocks noChangeArrowheads="1"/>
          </p:cNvSpPr>
          <p:nvPr/>
        </p:nvSpPr>
        <p:spPr bwMode="auto">
          <a:xfrm>
            <a:off x="395288" y="3501008"/>
            <a:ext cx="8640762" cy="2246769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일용근로자 신고 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신고주체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원수급인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및 </a:t>
            </a:r>
            <a:r>
              <a:rPr lang="ko-KR" altLang="en-US" sz="20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각각</a:t>
            </a:r>
            <a:endParaRPr lang="ko-KR" altLang="en-US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신고방법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근로내용 확인신고서 제출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제출시기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신고사유 발생일의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다음 달 </a:t>
            </a:r>
            <a:r>
              <a:rPr lang="en-US" altLang="ko-K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15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일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까지</a:t>
            </a: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제출기관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관할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고용노동부 고용센터</a:t>
            </a:r>
            <a:endParaRPr lang="ko-KR" altLang="en-US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3"/>
          <p:cNvSpPr txBox="1">
            <a:spLocks noChangeArrowheads="1"/>
          </p:cNvSpPr>
          <p:nvPr/>
        </p:nvSpPr>
        <p:spPr bwMode="auto">
          <a:xfrm>
            <a:off x="1043608" y="2565400"/>
            <a:ext cx="698336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ko-KR" sz="3200" dirty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III. </a:t>
            </a:r>
            <a:r>
              <a:rPr lang="ko-KR" altLang="en-US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고용</a:t>
            </a:r>
            <a:r>
              <a:rPr lang="en-US" altLang="ko-KR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산재보험료 산정 및 </a:t>
            </a:r>
            <a:r>
              <a:rPr lang="ko-KR" altLang="en-US" sz="3200" dirty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납부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22334" t="45322" r="48093" b="24463"/>
          <a:stretch>
            <a:fillRect/>
          </a:stretch>
        </p:blipFill>
        <p:spPr bwMode="auto">
          <a:xfrm>
            <a:off x="6588224" y="3362150"/>
            <a:ext cx="1584176" cy="2299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800" dirty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확정보험료의 </a:t>
            </a:r>
            <a:r>
              <a:rPr lang="ko-KR" altLang="en-US" sz="2800" dirty="0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신</a:t>
            </a:r>
            <a:r>
              <a:rPr lang="ko-KR" altLang="en-US" sz="2800" dirty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고</a:t>
            </a:r>
            <a:r>
              <a:rPr lang="en-US" altLang="ko-KR" sz="2800" dirty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800" dirty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납부 </a:t>
            </a:r>
          </a:p>
        </p:txBody>
      </p:sp>
      <p:pic>
        <p:nvPicPr>
          <p:cNvPr id="35843" name="Picture 37" descr="08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Text Box 6"/>
          <p:cNvSpPr txBox="1">
            <a:spLocks noChangeArrowheads="1"/>
          </p:cNvSpPr>
          <p:nvPr/>
        </p:nvSpPr>
        <p:spPr bwMode="auto">
          <a:xfrm>
            <a:off x="304800" y="1752600"/>
            <a:ext cx="8534400" cy="449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ko-KR" altLang="en-US"/>
              <a:t> </a:t>
            </a:r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391575"/>
            <a:ext cx="6337300" cy="40011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확정보험료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신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고</a:t>
            </a: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납부 개요</a:t>
            </a:r>
            <a:endParaRPr lang="ko-KR" altLang="en-US" sz="2000" dirty="0">
              <a:solidFill>
                <a:srgbClr val="66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 rot="16200000">
            <a:off x="3086405" y="2802923"/>
            <a:ext cx="596900" cy="502629"/>
            <a:chOff x="2085975" y="3321050"/>
            <a:chExt cx="596900" cy="1054100"/>
          </a:xfrm>
          <a:gradFill>
            <a:gsLst>
              <a:gs pos="100000">
                <a:srgbClr val="3BACF1"/>
              </a:gs>
              <a:gs pos="18000">
                <a:srgbClr val="0D79BA"/>
              </a:gs>
            </a:gsLst>
            <a:lin ang="2700000" scaled="0"/>
          </a:gradFill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grpSpPr>
        <p:sp>
          <p:nvSpPr>
            <p:cNvPr id="14" name="Freeform 21"/>
            <p:cNvSpPr>
              <a:spLocks/>
            </p:cNvSpPr>
            <p:nvPr/>
          </p:nvSpPr>
          <p:spPr bwMode="auto">
            <a:xfrm>
              <a:off x="2085975" y="3892550"/>
              <a:ext cx="596900" cy="482600"/>
            </a:xfrm>
            <a:custGeom>
              <a:avLst/>
              <a:gdLst/>
              <a:ahLst/>
              <a:cxnLst>
                <a:cxn ang="0">
                  <a:pos x="188" y="304"/>
                </a:cxn>
                <a:cxn ang="0">
                  <a:pos x="376" y="118"/>
                </a:cxn>
                <a:cxn ang="0">
                  <a:pos x="276" y="118"/>
                </a:cxn>
                <a:cxn ang="0">
                  <a:pos x="276" y="0"/>
                </a:cxn>
                <a:cxn ang="0">
                  <a:pos x="98" y="0"/>
                </a:cxn>
                <a:cxn ang="0">
                  <a:pos x="98" y="118"/>
                </a:cxn>
                <a:cxn ang="0">
                  <a:pos x="0" y="118"/>
                </a:cxn>
                <a:cxn ang="0">
                  <a:pos x="188" y="304"/>
                </a:cxn>
              </a:cxnLst>
              <a:rect l="0" t="0" r="r" b="b"/>
              <a:pathLst>
                <a:path w="376" h="304">
                  <a:moveTo>
                    <a:pt x="188" y="304"/>
                  </a:moveTo>
                  <a:lnTo>
                    <a:pt x="376" y="118"/>
                  </a:lnTo>
                  <a:lnTo>
                    <a:pt x="276" y="118"/>
                  </a:lnTo>
                  <a:lnTo>
                    <a:pt x="276" y="0"/>
                  </a:lnTo>
                  <a:lnTo>
                    <a:pt x="98" y="0"/>
                  </a:lnTo>
                  <a:lnTo>
                    <a:pt x="98" y="118"/>
                  </a:lnTo>
                  <a:lnTo>
                    <a:pt x="0" y="118"/>
                  </a:lnTo>
                  <a:lnTo>
                    <a:pt x="188" y="304"/>
                  </a:lnTo>
                  <a:close/>
                </a:path>
              </a:pathLst>
            </a:custGeom>
            <a:grpFill/>
            <a:ln w="25400">
              <a:solidFill>
                <a:schemeClr val="bg1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" name="Rectangle 22"/>
            <p:cNvSpPr>
              <a:spLocks noChangeArrowheads="1"/>
            </p:cNvSpPr>
            <p:nvPr/>
          </p:nvSpPr>
          <p:spPr bwMode="auto">
            <a:xfrm>
              <a:off x="2241550" y="3714750"/>
              <a:ext cx="282575" cy="133350"/>
            </a:xfrm>
            <a:prstGeom prst="rect">
              <a:avLst/>
            </a:prstGeom>
            <a:grpFill/>
            <a:ln w="25400">
              <a:solidFill>
                <a:schemeClr val="bg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" name="Rectangle 23"/>
            <p:cNvSpPr>
              <a:spLocks noChangeArrowheads="1"/>
            </p:cNvSpPr>
            <p:nvPr/>
          </p:nvSpPr>
          <p:spPr bwMode="auto">
            <a:xfrm>
              <a:off x="2241550" y="3546475"/>
              <a:ext cx="282575" cy="82550"/>
            </a:xfrm>
            <a:prstGeom prst="rect">
              <a:avLst/>
            </a:prstGeom>
            <a:grpFill/>
            <a:ln w="25400">
              <a:solidFill>
                <a:schemeClr val="bg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" name="Rectangle 24"/>
            <p:cNvSpPr>
              <a:spLocks noChangeArrowheads="1"/>
            </p:cNvSpPr>
            <p:nvPr/>
          </p:nvSpPr>
          <p:spPr bwMode="auto">
            <a:xfrm>
              <a:off x="2241550" y="3425825"/>
              <a:ext cx="282575" cy="38100"/>
            </a:xfrm>
            <a:prstGeom prst="rect">
              <a:avLst/>
            </a:prstGeom>
            <a:grpFill/>
            <a:ln w="25400">
              <a:solidFill>
                <a:schemeClr val="bg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Rectangle 25"/>
            <p:cNvSpPr>
              <a:spLocks noChangeArrowheads="1"/>
            </p:cNvSpPr>
            <p:nvPr/>
          </p:nvSpPr>
          <p:spPr bwMode="auto">
            <a:xfrm>
              <a:off x="2241550" y="3321050"/>
              <a:ext cx="282575" cy="28575"/>
            </a:xfrm>
            <a:prstGeom prst="rect">
              <a:avLst/>
            </a:prstGeom>
            <a:grpFill/>
            <a:ln w="25400">
              <a:solidFill>
                <a:schemeClr val="bg1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21" name="AutoShape 16"/>
          <p:cNvSpPr>
            <a:spLocks noChangeArrowheads="1"/>
          </p:cNvSpPr>
          <p:nvPr/>
        </p:nvSpPr>
        <p:spPr bwMode="auto">
          <a:xfrm>
            <a:off x="3779912" y="2020655"/>
            <a:ext cx="4787618" cy="1959269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5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신고납부기한 </a:t>
            </a:r>
            <a:r>
              <a:rPr lang="en-US" altLang="ko-KR" sz="15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</a:t>
            </a:r>
            <a:r>
              <a:rPr lang="en-US" altLang="ko-KR" sz="15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‘14.3.31.</a:t>
            </a:r>
            <a:r>
              <a:rPr lang="ko-KR" altLang="en-US" sz="15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까지</a:t>
            </a:r>
            <a:endParaRPr lang="en-US" altLang="ko-KR" sz="1500" dirty="0" smtClean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5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산정방법 </a:t>
            </a:r>
            <a:r>
              <a:rPr lang="en-US" altLang="ko-KR" sz="15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5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확정보수총액</a:t>
            </a:r>
            <a:r>
              <a:rPr lang="en-US" altLang="ko-KR" sz="1500" b="1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×</a:t>
            </a:r>
            <a:r>
              <a:rPr lang="en-US" altLang="ko-KR" sz="15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500" dirty="0" err="1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보험료율</a:t>
            </a:r>
            <a:endParaRPr lang="en-US" altLang="ko-KR" sz="15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5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산정기간 </a:t>
            </a:r>
            <a:r>
              <a:rPr lang="en-US" altLang="ko-KR" sz="15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:‘</a:t>
            </a:r>
            <a:r>
              <a:rPr lang="en-US" altLang="ko-KR" sz="15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13.1.1</a:t>
            </a:r>
            <a:r>
              <a:rPr lang="en-US" altLang="ko-KR" sz="15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.~‘13.12.31</a:t>
            </a:r>
            <a:r>
              <a:rPr lang="en-US" altLang="ko-KR" sz="15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r>
              <a:rPr lang="ko-KR" altLang="en-US" sz="15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</a:p>
        </p:txBody>
      </p:sp>
      <p:sp>
        <p:nvSpPr>
          <p:cNvPr id="22" name="AutoShape 20"/>
          <p:cNvSpPr>
            <a:spLocks noChangeArrowheads="1"/>
          </p:cNvSpPr>
          <p:nvPr/>
        </p:nvSpPr>
        <p:spPr bwMode="auto">
          <a:xfrm>
            <a:off x="409575" y="2020655"/>
            <a:ext cx="2650257" cy="1959269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en-US" altLang="ko-KR" sz="2600" b="1" dirty="0" smtClean="0">
                <a:solidFill>
                  <a:schemeClr val="accent6"/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‘13</a:t>
            </a:r>
            <a:r>
              <a:rPr lang="ko-KR" altLang="en-US" sz="2600" b="1" dirty="0" smtClean="0">
                <a:solidFill>
                  <a:schemeClr val="accent6"/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년도 </a:t>
            </a:r>
            <a:r>
              <a:rPr lang="ko-KR" altLang="en-US" sz="2600" b="1" dirty="0" smtClean="0">
                <a:solidFill>
                  <a:srgbClr val="FF0000"/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확정보험료</a:t>
            </a:r>
            <a:r>
              <a:rPr lang="ko-KR" altLang="en-US" sz="2600" b="1" dirty="0" smtClean="0">
                <a:solidFill>
                  <a:schemeClr val="accent6"/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 신고</a:t>
            </a:r>
            <a:endParaRPr lang="ko-KR" altLang="en-US" sz="2600" b="1" dirty="0">
              <a:solidFill>
                <a:schemeClr val="accent6"/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9" name="Freeform 6"/>
          <p:cNvSpPr>
            <a:spLocks/>
          </p:cNvSpPr>
          <p:nvPr/>
        </p:nvSpPr>
        <p:spPr bwMode="auto">
          <a:xfrm rot="7497879" flipH="1">
            <a:off x="3966346" y="3172207"/>
            <a:ext cx="421049" cy="1297297"/>
          </a:xfrm>
          <a:custGeom>
            <a:avLst/>
            <a:gdLst/>
            <a:ahLst/>
            <a:cxnLst>
              <a:cxn ang="0">
                <a:pos x="336" y="276"/>
              </a:cxn>
              <a:cxn ang="0">
                <a:pos x="464" y="276"/>
              </a:cxn>
              <a:cxn ang="0">
                <a:pos x="232" y="0"/>
              </a:cxn>
              <a:cxn ang="0">
                <a:pos x="0" y="276"/>
              </a:cxn>
              <a:cxn ang="0">
                <a:pos x="128" y="276"/>
              </a:cxn>
              <a:cxn ang="0">
                <a:pos x="128" y="276"/>
              </a:cxn>
              <a:cxn ang="0">
                <a:pos x="130" y="314"/>
              </a:cxn>
              <a:cxn ang="0">
                <a:pos x="128" y="354"/>
              </a:cxn>
              <a:cxn ang="0">
                <a:pos x="124" y="404"/>
              </a:cxn>
              <a:cxn ang="0">
                <a:pos x="120" y="430"/>
              </a:cxn>
              <a:cxn ang="0">
                <a:pos x="114" y="456"/>
              </a:cxn>
              <a:cxn ang="0">
                <a:pos x="108" y="482"/>
              </a:cxn>
              <a:cxn ang="0">
                <a:pos x="98" y="508"/>
              </a:cxn>
              <a:cxn ang="0">
                <a:pos x="86" y="534"/>
              </a:cxn>
              <a:cxn ang="0">
                <a:pos x="70" y="556"/>
              </a:cxn>
              <a:cxn ang="0">
                <a:pos x="52" y="578"/>
              </a:cxn>
              <a:cxn ang="0">
                <a:pos x="32" y="596"/>
              </a:cxn>
              <a:cxn ang="0">
                <a:pos x="32" y="596"/>
              </a:cxn>
              <a:cxn ang="0">
                <a:pos x="46" y="594"/>
              </a:cxn>
              <a:cxn ang="0">
                <a:pos x="80" y="584"/>
              </a:cxn>
              <a:cxn ang="0">
                <a:pos x="102" y="578"/>
              </a:cxn>
              <a:cxn ang="0">
                <a:pos x="128" y="568"/>
              </a:cxn>
              <a:cxn ang="0">
                <a:pos x="156" y="554"/>
              </a:cxn>
              <a:cxn ang="0">
                <a:pos x="184" y="540"/>
              </a:cxn>
              <a:cxn ang="0">
                <a:pos x="212" y="520"/>
              </a:cxn>
              <a:cxn ang="0">
                <a:pos x="240" y="498"/>
              </a:cxn>
              <a:cxn ang="0">
                <a:pos x="266" y="472"/>
              </a:cxn>
              <a:cxn ang="0">
                <a:pos x="276" y="458"/>
              </a:cxn>
              <a:cxn ang="0">
                <a:pos x="288" y="442"/>
              </a:cxn>
              <a:cxn ang="0">
                <a:pos x="298" y="426"/>
              </a:cxn>
              <a:cxn ang="0">
                <a:pos x="308" y="408"/>
              </a:cxn>
              <a:cxn ang="0">
                <a:pos x="316" y="390"/>
              </a:cxn>
              <a:cxn ang="0">
                <a:pos x="322" y="370"/>
              </a:cxn>
              <a:cxn ang="0">
                <a:pos x="328" y="348"/>
              </a:cxn>
              <a:cxn ang="0">
                <a:pos x="332" y="326"/>
              </a:cxn>
              <a:cxn ang="0">
                <a:pos x="334" y="302"/>
              </a:cxn>
              <a:cxn ang="0">
                <a:pos x="336" y="276"/>
              </a:cxn>
              <a:cxn ang="0">
                <a:pos x="336" y="276"/>
              </a:cxn>
            </a:cxnLst>
            <a:rect l="0" t="0" r="r" b="b"/>
            <a:pathLst>
              <a:path w="464" h="596">
                <a:moveTo>
                  <a:pt x="336" y="276"/>
                </a:moveTo>
                <a:lnTo>
                  <a:pt x="464" y="276"/>
                </a:lnTo>
                <a:lnTo>
                  <a:pt x="232" y="0"/>
                </a:lnTo>
                <a:lnTo>
                  <a:pt x="0" y="276"/>
                </a:lnTo>
                <a:lnTo>
                  <a:pt x="128" y="276"/>
                </a:lnTo>
                <a:lnTo>
                  <a:pt x="128" y="276"/>
                </a:lnTo>
                <a:lnTo>
                  <a:pt x="130" y="314"/>
                </a:lnTo>
                <a:lnTo>
                  <a:pt x="128" y="354"/>
                </a:lnTo>
                <a:lnTo>
                  <a:pt x="124" y="404"/>
                </a:lnTo>
                <a:lnTo>
                  <a:pt x="120" y="430"/>
                </a:lnTo>
                <a:lnTo>
                  <a:pt x="114" y="456"/>
                </a:lnTo>
                <a:lnTo>
                  <a:pt x="108" y="482"/>
                </a:lnTo>
                <a:lnTo>
                  <a:pt x="98" y="508"/>
                </a:lnTo>
                <a:lnTo>
                  <a:pt x="86" y="534"/>
                </a:lnTo>
                <a:lnTo>
                  <a:pt x="70" y="556"/>
                </a:lnTo>
                <a:lnTo>
                  <a:pt x="52" y="578"/>
                </a:lnTo>
                <a:lnTo>
                  <a:pt x="32" y="596"/>
                </a:lnTo>
                <a:lnTo>
                  <a:pt x="32" y="596"/>
                </a:lnTo>
                <a:lnTo>
                  <a:pt x="46" y="594"/>
                </a:lnTo>
                <a:lnTo>
                  <a:pt x="80" y="584"/>
                </a:lnTo>
                <a:lnTo>
                  <a:pt x="102" y="578"/>
                </a:lnTo>
                <a:lnTo>
                  <a:pt x="128" y="568"/>
                </a:lnTo>
                <a:lnTo>
                  <a:pt x="156" y="554"/>
                </a:lnTo>
                <a:lnTo>
                  <a:pt x="184" y="540"/>
                </a:lnTo>
                <a:lnTo>
                  <a:pt x="212" y="520"/>
                </a:lnTo>
                <a:lnTo>
                  <a:pt x="240" y="498"/>
                </a:lnTo>
                <a:lnTo>
                  <a:pt x="266" y="472"/>
                </a:lnTo>
                <a:lnTo>
                  <a:pt x="276" y="458"/>
                </a:lnTo>
                <a:lnTo>
                  <a:pt x="288" y="442"/>
                </a:lnTo>
                <a:lnTo>
                  <a:pt x="298" y="426"/>
                </a:lnTo>
                <a:lnTo>
                  <a:pt x="308" y="408"/>
                </a:lnTo>
                <a:lnTo>
                  <a:pt x="316" y="390"/>
                </a:lnTo>
                <a:lnTo>
                  <a:pt x="322" y="370"/>
                </a:lnTo>
                <a:lnTo>
                  <a:pt x="328" y="348"/>
                </a:lnTo>
                <a:lnTo>
                  <a:pt x="332" y="326"/>
                </a:lnTo>
                <a:lnTo>
                  <a:pt x="334" y="302"/>
                </a:lnTo>
                <a:lnTo>
                  <a:pt x="336" y="276"/>
                </a:lnTo>
                <a:lnTo>
                  <a:pt x="336" y="276"/>
                </a:lnTo>
                <a:close/>
              </a:path>
            </a:pathLst>
          </a:custGeom>
          <a:gradFill>
            <a:gsLst>
              <a:gs pos="100000">
                <a:srgbClr val="3BACF1"/>
              </a:gs>
              <a:gs pos="18000">
                <a:srgbClr val="0D79BA"/>
              </a:gs>
            </a:gsLst>
            <a:lin ang="2700000" scaled="0"/>
          </a:gradFill>
          <a:ln w="254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5" name="직사각형 24"/>
          <p:cNvSpPr/>
          <p:nvPr/>
        </p:nvSpPr>
        <p:spPr bwMode="auto">
          <a:xfrm>
            <a:off x="323528" y="4267955"/>
            <a:ext cx="3960440" cy="1969356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lnSpc>
                <a:spcPct val="150000"/>
              </a:lnSpc>
              <a:spcBef>
                <a:spcPct val="20000"/>
              </a:spcBef>
              <a:defRPr/>
            </a:pPr>
            <a:r>
              <a:rPr lang="ko-KR" altLang="en-US" sz="1600" dirty="0" smtClean="0">
                <a:solidFill>
                  <a:schemeClr val="accent6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확정보험료 </a:t>
            </a:r>
            <a:r>
              <a:rPr lang="ko-KR" altLang="en-US" sz="1600" dirty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경정청구</a:t>
            </a:r>
            <a:endParaRPr lang="en-US" altLang="ko-KR" sz="1600" dirty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청구대상 </a:t>
            </a:r>
            <a:r>
              <a:rPr lang="en-US" altLang="ko-KR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:‘</a:t>
            </a:r>
            <a:r>
              <a:rPr lang="en-US" altLang="ko-KR" sz="1400" spc="-1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13</a:t>
            </a:r>
            <a:r>
              <a:rPr lang="ko-KR" altLang="en-US" sz="1400" spc="-1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확정보험료 초과신고 사업장</a:t>
            </a:r>
            <a:endParaRPr lang="en-US" altLang="ko-KR" sz="1400" spc="-1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청구요건 </a:t>
            </a:r>
            <a:r>
              <a:rPr lang="en-US" altLang="ko-KR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400" spc="-1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법정기한</a:t>
            </a:r>
            <a:r>
              <a:rPr lang="en-US" altLang="ko-KR" sz="1400" spc="-100" dirty="0">
                <a:solidFill>
                  <a:schemeClr val="accent6"/>
                </a:solidFill>
                <a:latin typeface="+mj-ea"/>
              </a:rPr>
              <a:t>(</a:t>
            </a:r>
            <a:r>
              <a:rPr lang="en-US" altLang="ko-KR" sz="1400" spc="-100" dirty="0">
                <a:solidFill>
                  <a:schemeClr val="accent6"/>
                </a:solidFill>
                <a:ea typeface="HY견고딕" panose="02030600000101010101" pitchFamily="18" charset="-127"/>
              </a:rPr>
              <a:t>‘14.3.31</a:t>
            </a:r>
            <a:r>
              <a:rPr lang="en-US" altLang="ko-KR" sz="1400" spc="-1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.)</a:t>
            </a:r>
            <a:r>
              <a:rPr lang="ko-KR" altLang="en-US" sz="1400" spc="-1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내 </a:t>
            </a:r>
            <a:r>
              <a:rPr lang="ko-KR" altLang="en-US" sz="1400" spc="-100" dirty="0" err="1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신고하였을것</a:t>
            </a:r>
            <a:r>
              <a:rPr lang="ko-KR" altLang="en-US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14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청구기한 </a:t>
            </a:r>
            <a:r>
              <a:rPr lang="en-US" altLang="ko-KR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법정기한 경과 후 </a:t>
            </a:r>
            <a:r>
              <a:rPr lang="en-US" altLang="ko-KR" sz="14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14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이내 </a:t>
            </a:r>
          </a:p>
        </p:txBody>
      </p:sp>
      <p:sp>
        <p:nvSpPr>
          <p:cNvPr id="26" name="직사각형 25"/>
          <p:cNvSpPr/>
          <p:nvPr/>
        </p:nvSpPr>
        <p:spPr bwMode="auto">
          <a:xfrm>
            <a:off x="4427984" y="4267956"/>
            <a:ext cx="4248472" cy="1969356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>
              <a:lnSpc>
                <a:spcPct val="150000"/>
              </a:lnSpc>
              <a:spcBef>
                <a:spcPct val="20000"/>
              </a:spcBef>
              <a:defRPr/>
            </a:pPr>
            <a:r>
              <a:rPr lang="ko-KR" altLang="en-US" sz="1600" dirty="0">
                <a:solidFill>
                  <a:schemeClr val="accent6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확정보험료 </a:t>
            </a:r>
            <a:r>
              <a:rPr lang="ko-KR" altLang="en-US" sz="1600" dirty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수정신고</a:t>
            </a:r>
            <a:endParaRPr lang="en-US" altLang="ko-KR" sz="1600" dirty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신고대상 </a:t>
            </a:r>
            <a:r>
              <a:rPr lang="en-US" altLang="ko-KR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:‘</a:t>
            </a:r>
            <a:r>
              <a:rPr lang="en-US" altLang="ko-KR" sz="1400" spc="-1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13</a:t>
            </a:r>
            <a:r>
              <a:rPr lang="ko-KR" altLang="en-US" sz="1400" spc="-1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확정보험료 과소신고 사업장</a:t>
            </a:r>
            <a:endParaRPr lang="en-US" altLang="ko-KR" sz="1400" spc="-1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신고요건 </a:t>
            </a:r>
            <a:r>
              <a:rPr lang="en-US" altLang="ko-KR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400" spc="-1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법정기한</a:t>
            </a:r>
            <a:r>
              <a:rPr lang="en-US" altLang="ko-KR" sz="1400" spc="-100" dirty="0">
                <a:solidFill>
                  <a:schemeClr val="accent6"/>
                </a:solidFill>
                <a:latin typeface="+mj-ea"/>
              </a:rPr>
              <a:t>(</a:t>
            </a:r>
            <a:r>
              <a:rPr lang="en-US" altLang="ko-KR" sz="1400" spc="-100" dirty="0">
                <a:solidFill>
                  <a:schemeClr val="accent6"/>
                </a:solidFill>
                <a:ea typeface="HY견고딕" panose="02030600000101010101" pitchFamily="18" charset="-127"/>
              </a:rPr>
              <a:t>‘14.3.31</a:t>
            </a:r>
            <a:r>
              <a:rPr lang="en-US" altLang="ko-KR" sz="1400" spc="-1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.)</a:t>
            </a:r>
            <a:r>
              <a:rPr lang="ko-KR" altLang="en-US" sz="1400" spc="-1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내 </a:t>
            </a:r>
            <a:r>
              <a:rPr lang="ko-KR" altLang="en-US" sz="1400" spc="-100" dirty="0" err="1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신고하였을것</a:t>
            </a:r>
            <a:r>
              <a:rPr lang="ko-KR" altLang="en-US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14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신고기한 </a:t>
            </a:r>
            <a:r>
              <a:rPr lang="en-US" altLang="ko-KR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4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확정보험료 조사통지 전까지</a:t>
            </a:r>
          </a:p>
        </p:txBody>
      </p:sp>
      <p:sp>
        <p:nvSpPr>
          <p:cNvPr id="20" name="Freeform 6"/>
          <p:cNvSpPr>
            <a:spLocks/>
          </p:cNvSpPr>
          <p:nvPr/>
        </p:nvSpPr>
        <p:spPr bwMode="auto">
          <a:xfrm rot="9560434">
            <a:off x="3210357" y="3443751"/>
            <a:ext cx="394767" cy="925237"/>
          </a:xfrm>
          <a:custGeom>
            <a:avLst/>
            <a:gdLst/>
            <a:ahLst/>
            <a:cxnLst>
              <a:cxn ang="0">
                <a:pos x="336" y="276"/>
              </a:cxn>
              <a:cxn ang="0">
                <a:pos x="464" y="276"/>
              </a:cxn>
              <a:cxn ang="0">
                <a:pos x="232" y="0"/>
              </a:cxn>
              <a:cxn ang="0">
                <a:pos x="0" y="276"/>
              </a:cxn>
              <a:cxn ang="0">
                <a:pos x="128" y="276"/>
              </a:cxn>
              <a:cxn ang="0">
                <a:pos x="128" y="276"/>
              </a:cxn>
              <a:cxn ang="0">
                <a:pos x="130" y="314"/>
              </a:cxn>
              <a:cxn ang="0">
                <a:pos x="128" y="354"/>
              </a:cxn>
              <a:cxn ang="0">
                <a:pos x="124" y="404"/>
              </a:cxn>
              <a:cxn ang="0">
                <a:pos x="120" y="430"/>
              </a:cxn>
              <a:cxn ang="0">
                <a:pos x="114" y="456"/>
              </a:cxn>
              <a:cxn ang="0">
                <a:pos x="108" y="482"/>
              </a:cxn>
              <a:cxn ang="0">
                <a:pos x="98" y="508"/>
              </a:cxn>
              <a:cxn ang="0">
                <a:pos x="86" y="534"/>
              </a:cxn>
              <a:cxn ang="0">
                <a:pos x="70" y="556"/>
              </a:cxn>
              <a:cxn ang="0">
                <a:pos x="52" y="578"/>
              </a:cxn>
              <a:cxn ang="0">
                <a:pos x="32" y="596"/>
              </a:cxn>
              <a:cxn ang="0">
                <a:pos x="32" y="596"/>
              </a:cxn>
              <a:cxn ang="0">
                <a:pos x="46" y="594"/>
              </a:cxn>
              <a:cxn ang="0">
                <a:pos x="80" y="584"/>
              </a:cxn>
              <a:cxn ang="0">
                <a:pos x="102" y="578"/>
              </a:cxn>
              <a:cxn ang="0">
                <a:pos x="128" y="568"/>
              </a:cxn>
              <a:cxn ang="0">
                <a:pos x="156" y="554"/>
              </a:cxn>
              <a:cxn ang="0">
                <a:pos x="184" y="540"/>
              </a:cxn>
              <a:cxn ang="0">
                <a:pos x="212" y="520"/>
              </a:cxn>
              <a:cxn ang="0">
                <a:pos x="240" y="498"/>
              </a:cxn>
              <a:cxn ang="0">
                <a:pos x="266" y="472"/>
              </a:cxn>
              <a:cxn ang="0">
                <a:pos x="276" y="458"/>
              </a:cxn>
              <a:cxn ang="0">
                <a:pos x="288" y="442"/>
              </a:cxn>
              <a:cxn ang="0">
                <a:pos x="298" y="426"/>
              </a:cxn>
              <a:cxn ang="0">
                <a:pos x="308" y="408"/>
              </a:cxn>
              <a:cxn ang="0">
                <a:pos x="316" y="390"/>
              </a:cxn>
              <a:cxn ang="0">
                <a:pos x="322" y="370"/>
              </a:cxn>
              <a:cxn ang="0">
                <a:pos x="328" y="348"/>
              </a:cxn>
              <a:cxn ang="0">
                <a:pos x="332" y="326"/>
              </a:cxn>
              <a:cxn ang="0">
                <a:pos x="334" y="302"/>
              </a:cxn>
              <a:cxn ang="0">
                <a:pos x="336" y="276"/>
              </a:cxn>
              <a:cxn ang="0">
                <a:pos x="336" y="276"/>
              </a:cxn>
            </a:cxnLst>
            <a:rect l="0" t="0" r="r" b="b"/>
            <a:pathLst>
              <a:path w="464" h="596">
                <a:moveTo>
                  <a:pt x="336" y="276"/>
                </a:moveTo>
                <a:lnTo>
                  <a:pt x="464" y="276"/>
                </a:lnTo>
                <a:lnTo>
                  <a:pt x="232" y="0"/>
                </a:lnTo>
                <a:lnTo>
                  <a:pt x="0" y="276"/>
                </a:lnTo>
                <a:lnTo>
                  <a:pt x="128" y="276"/>
                </a:lnTo>
                <a:lnTo>
                  <a:pt x="128" y="276"/>
                </a:lnTo>
                <a:lnTo>
                  <a:pt x="130" y="314"/>
                </a:lnTo>
                <a:lnTo>
                  <a:pt x="128" y="354"/>
                </a:lnTo>
                <a:lnTo>
                  <a:pt x="124" y="404"/>
                </a:lnTo>
                <a:lnTo>
                  <a:pt x="120" y="430"/>
                </a:lnTo>
                <a:lnTo>
                  <a:pt x="114" y="456"/>
                </a:lnTo>
                <a:lnTo>
                  <a:pt x="108" y="482"/>
                </a:lnTo>
                <a:lnTo>
                  <a:pt x="98" y="508"/>
                </a:lnTo>
                <a:lnTo>
                  <a:pt x="86" y="534"/>
                </a:lnTo>
                <a:lnTo>
                  <a:pt x="70" y="556"/>
                </a:lnTo>
                <a:lnTo>
                  <a:pt x="52" y="578"/>
                </a:lnTo>
                <a:lnTo>
                  <a:pt x="32" y="596"/>
                </a:lnTo>
                <a:lnTo>
                  <a:pt x="32" y="596"/>
                </a:lnTo>
                <a:lnTo>
                  <a:pt x="46" y="594"/>
                </a:lnTo>
                <a:lnTo>
                  <a:pt x="80" y="584"/>
                </a:lnTo>
                <a:lnTo>
                  <a:pt x="102" y="578"/>
                </a:lnTo>
                <a:lnTo>
                  <a:pt x="128" y="568"/>
                </a:lnTo>
                <a:lnTo>
                  <a:pt x="156" y="554"/>
                </a:lnTo>
                <a:lnTo>
                  <a:pt x="184" y="540"/>
                </a:lnTo>
                <a:lnTo>
                  <a:pt x="212" y="520"/>
                </a:lnTo>
                <a:lnTo>
                  <a:pt x="240" y="498"/>
                </a:lnTo>
                <a:lnTo>
                  <a:pt x="266" y="472"/>
                </a:lnTo>
                <a:lnTo>
                  <a:pt x="276" y="458"/>
                </a:lnTo>
                <a:lnTo>
                  <a:pt x="288" y="442"/>
                </a:lnTo>
                <a:lnTo>
                  <a:pt x="298" y="426"/>
                </a:lnTo>
                <a:lnTo>
                  <a:pt x="308" y="408"/>
                </a:lnTo>
                <a:lnTo>
                  <a:pt x="316" y="390"/>
                </a:lnTo>
                <a:lnTo>
                  <a:pt x="322" y="370"/>
                </a:lnTo>
                <a:lnTo>
                  <a:pt x="328" y="348"/>
                </a:lnTo>
                <a:lnTo>
                  <a:pt x="332" y="326"/>
                </a:lnTo>
                <a:lnTo>
                  <a:pt x="334" y="302"/>
                </a:lnTo>
                <a:lnTo>
                  <a:pt x="336" y="276"/>
                </a:lnTo>
                <a:lnTo>
                  <a:pt x="336" y="276"/>
                </a:lnTo>
                <a:close/>
              </a:path>
            </a:pathLst>
          </a:custGeom>
          <a:gradFill>
            <a:gsLst>
              <a:gs pos="100000">
                <a:srgbClr val="3BACF1"/>
              </a:gs>
              <a:gs pos="18000">
                <a:srgbClr val="0D79BA"/>
              </a:gs>
            </a:gsLst>
            <a:lin ang="2700000" scaled="0"/>
          </a:gradFill>
          <a:ln w="25400">
            <a:solidFill>
              <a:schemeClr val="bg1"/>
            </a:solidFill>
            <a:round/>
            <a:headEnd/>
            <a:tailEnd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33413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76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8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확정보수총액 산정 요령 </a:t>
            </a:r>
            <a:endParaRPr lang="ko-KR" altLang="en-US" sz="240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6877" name="Picture 37" descr="08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395829"/>
            <a:ext cx="7273056" cy="40011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건설업 본사와 건설일괄사업장의 확정보수총액 산정 </a:t>
            </a:r>
            <a:endParaRPr lang="ko-KR" altLang="en-US" sz="2000" dirty="0">
              <a:solidFill>
                <a:srgbClr val="66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AutoShape 12"/>
          <p:cNvSpPr>
            <a:spLocks noChangeArrowheads="1"/>
          </p:cNvSpPr>
          <p:nvPr/>
        </p:nvSpPr>
        <p:spPr bwMode="auto">
          <a:xfrm>
            <a:off x="5205413" y="3697287"/>
            <a:ext cx="3529012" cy="1820862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n-US" altLang="ko-KR" sz="2600" dirty="0">
                <a:effectLst/>
              </a:rPr>
              <a:t> </a:t>
            </a:r>
            <a:r>
              <a:rPr lang="ko-KR" altLang="en-US" sz="2600" dirty="0">
                <a:effectLst/>
              </a:rPr>
              <a:t>현장일용직</a:t>
            </a:r>
          </a:p>
          <a:p>
            <a:pPr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ko-KR" altLang="en-US" sz="2600" dirty="0">
                <a:effectLst/>
              </a:rPr>
              <a:t> 외주공사비*</a:t>
            </a:r>
            <a:r>
              <a:rPr lang="en-US" altLang="ko-KR" sz="2600" dirty="0">
                <a:effectLst/>
              </a:rPr>
              <a:t>32%</a:t>
            </a:r>
          </a:p>
        </p:txBody>
      </p:sp>
      <p:sp>
        <p:nvSpPr>
          <p:cNvPr id="16" name="AutoShape 13"/>
          <p:cNvSpPr>
            <a:spLocks noChangeArrowheads="1"/>
          </p:cNvSpPr>
          <p:nvPr/>
        </p:nvSpPr>
        <p:spPr bwMode="auto">
          <a:xfrm>
            <a:off x="1778000" y="3697287"/>
            <a:ext cx="3529013" cy="1820862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n-US" altLang="ko-KR" sz="2600" dirty="0">
                <a:effectLst/>
              </a:rPr>
              <a:t> </a:t>
            </a:r>
            <a:r>
              <a:rPr lang="ko-KR" altLang="en-US" sz="2600" dirty="0">
                <a:effectLst/>
              </a:rPr>
              <a:t>현장근무직원</a:t>
            </a:r>
          </a:p>
          <a:p>
            <a:pPr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ko-KR" altLang="en-US" sz="2600" dirty="0">
                <a:effectLst/>
              </a:rPr>
              <a:t> 현장일용직</a:t>
            </a:r>
          </a:p>
          <a:p>
            <a:pPr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ko-KR" altLang="en-US" sz="2600" dirty="0">
                <a:effectLst/>
              </a:rPr>
              <a:t> 외주공사비*</a:t>
            </a:r>
            <a:r>
              <a:rPr lang="en-US" altLang="ko-KR" sz="2600" dirty="0">
                <a:effectLst/>
              </a:rPr>
              <a:t>32%</a:t>
            </a:r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409575" y="3697287"/>
            <a:ext cx="1354138" cy="1820862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2600" dirty="0">
                <a:effectLst/>
              </a:rPr>
              <a:t>건설</a:t>
            </a:r>
          </a:p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2600" dirty="0">
                <a:effectLst/>
              </a:rPr>
              <a:t>일괄</a:t>
            </a:r>
          </a:p>
        </p:txBody>
      </p:sp>
      <p:sp>
        <p:nvSpPr>
          <p:cNvPr id="18" name="AutoShape 15"/>
          <p:cNvSpPr>
            <a:spLocks noChangeArrowheads="1"/>
          </p:cNvSpPr>
          <p:nvPr/>
        </p:nvSpPr>
        <p:spPr bwMode="auto">
          <a:xfrm>
            <a:off x="5205413" y="2565399"/>
            <a:ext cx="3529012" cy="1131888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n-US" altLang="ko-KR" sz="2600" dirty="0">
                <a:effectLst/>
              </a:rPr>
              <a:t> </a:t>
            </a:r>
            <a:r>
              <a:rPr lang="ko-KR" altLang="en-US" sz="2600" dirty="0">
                <a:effectLst/>
              </a:rPr>
              <a:t>사무</a:t>
            </a:r>
            <a:r>
              <a:rPr lang="en-US" altLang="ko-KR" sz="2600" dirty="0">
                <a:effectLst/>
              </a:rPr>
              <a:t>(</a:t>
            </a:r>
            <a:r>
              <a:rPr lang="ko-KR" altLang="en-US" sz="2600" dirty="0">
                <a:effectLst/>
              </a:rPr>
              <a:t>내근</a:t>
            </a:r>
            <a:r>
              <a:rPr lang="en-US" altLang="ko-KR" sz="2600" dirty="0">
                <a:effectLst/>
              </a:rPr>
              <a:t>)</a:t>
            </a:r>
            <a:r>
              <a:rPr lang="ko-KR" altLang="en-US" sz="2600" dirty="0">
                <a:effectLst/>
              </a:rPr>
              <a:t>직원</a:t>
            </a:r>
          </a:p>
          <a:p>
            <a:pPr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ko-KR" altLang="en-US" sz="2600" dirty="0">
                <a:effectLst/>
              </a:rPr>
              <a:t> </a:t>
            </a:r>
            <a:r>
              <a:rPr lang="ko-KR" altLang="en-US" sz="2600" dirty="0" smtClean="0">
                <a:effectLst/>
              </a:rPr>
              <a:t>현장근무직원</a:t>
            </a:r>
            <a:endParaRPr lang="ko-KR" altLang="en-US" sz="2600" dirty="0">
              <a:effectLst/>
            </a:endParaRPr>
          </a:p>
        </p:txBody>
      </p:sp>
      <p:sp>
        <p:nvSpPr>
          <p:cNvPr id="19" name="AutoShape 16"/>
          <p:cNvSpPr>
            <a:spLocks noChangeArrowheads="1"/>
          </p:cNvSpPr>
          <p:nvPr/>
        </p:nvSpPr>
        <p:spPr bwMode="auto">
          <a:xfrm>
            <a:off x="1778000" y="2565399"/>
            <a:ext cx="3529013" cy="1131888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lnSpc>
                <a:spcPct val="100000"/>
              </a:lnSpc>
              <a:spcBef>
                <a:spcPct val="20000"/>
              </a:spcBef>
              <a:buFont typeface="Wingdings" pitchFamily="2" charset="2"/>
              <a:buChar char="ü"/>
              <a:defRPr/>
            </a:pPr>
            <a:r>
              <a:rPr lang="en-US" altLang="ko-KR" sz="2600" dirty="0">
                <a:effectLst/>
              </a:rPr>
              <a:t> </a:t>
            </a:r>
            <a:r>
              <a:rPr lang="ko-KR" altLang="en-US" sz="2600" dirty="0">
                <a:effectLst/>
              </a:rPr>
              <a:t>사무</a:t>
            </a:r>
            <a:r>
              <a:rPr lang="en-US" altLang="ko-KR" sz="2600" dirty="0">
                <a:effectLst/>
              </a:rPr>
              <a:t>(</a:t>
            </a:r>
            <a:r>
              <a:rPr lang="ko-KR" altLang="en-US" sz="2600" dirty="0">
                <a:effectLst/>
              </a:rPr>
              <a:t>내근</a:t>
            </a:r>
            <a:r>
              <a:rPr lang="en-US" altLang="ko-KR" sz="2600" dirty="0">
                <a:effectLst/>
              </a:rPr>
              <a:t>)</a:t>
            </a:r>
            <a:r>
              <a:rPr lang="ko-KR" altLang="en-US" sz="2600" dirty="0">
                <a:effectLst/>
              </a:rPr>
              <a:t>직원</a:t>
            </a:r>
          </a:p>
        </p:txBody>
      </p:sp>
      <p:sp>
        <p:nvSpPr>
          <p:cNvPr id="20" name="AutoShape 17"/>
          <p:cNvSpPr>
            <a:spLocks noChangeArrowheads="1"/>
          </p:cNvSpPr>
          <p:nvPr/>
        </p:nvSpPr>
        <p:spPr bwMode="auto">
          <a:xfrm>
            <a:off x="409575" y="2565399"/>
            <a:ext cx="1354138" cy="1131888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2600" dirty="0">
                <a:effectLst/>
              </a:rPr>
              <a:t>본 사</a:t>
            </a:r>
          </a:p>
        </p:txBody>
      </p:sp>
      <p:sp>
        <p:nvSpPr>
          <p:cNvPr id="21" name="AutoShape 18"/>
          <p:cNvSpPr>
            <a:spLocks noChangeArrowheads="1"/>
          </p:cNvSpPr>
          <p:nvPr/>
        </p:nvSpPr>
        <p:spPr bwMode="auto">
          <a:xfrm>
            <a:off x="5205413" y="1969467"/>
            <a:ext cx="3529012" cy="6477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2600" b="1" dirty="0">
                <a:effectLst/>
              </a:rPr>
              <a:t>고용보험</a:t>
            </a:r>
          </a:p>
        </p:txBody>
      </p:sp>
      <p:sp>
        <p:nvSpPr>
          <p:cNvPr id="22" name="AutoShape 19"/>
          <p:cNvSpPr>
            <a:spLocks noChangeArrowheads="1"/>
          </p:cNvSpPr>
          <p:nvPr/>
        </p:nvSpPr>
        <p:spPr bwMode="auto">
          <a:xfrm>
            <a:off x="1778000" y="1969467"/>
            <a:ext cx="3529013" cy="6477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2600" b="1" dirty="0">
                <a:effectLst/>
              </a:rPr>
              <a:t>산재보험</a:t>
            </a:r>
          </a:p>
        </p:txBody>
      </p:sp>
      <p:sp>
        <p:nvSpPr>
          <p:cNvPr id="23" name="AutoShape 20"/>
          <p:cNvSpPr>
            <a:spLocks noChangeArrowheads="1"/>
          </p:cNvSpPr>
          <p:nvPr/>
        </p:nvSpPr>
        <p:spPr bwMode="auto">
          <a:xfrm>
            <a:off x="409575" y="1969467"/>
            <a:ext cx="1354138" cy="6477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2600" b="1" dirty="0">
                <a:effectLst/>
              </a:rPr>
              <a:t>구 분</a:t>
            </a:r>
          </a:p>
        </p:txBody>
      </p:sp>
      <p:sp>
        <p:nvSpPr>
          <p:cNvPr id="24" name="Line 21"/>
          <p:cNvSpPr>
            <a:spLocks noChangeShapeType="1"/>
          </p:cNvSpPr>
          <p:nvPr/>
        </p:nvSpPr>
        <p:spPr bwMode="auto">
          <a:xfrm>
            <a:off x="466725" y="2026096"/>
            <a:ext cx="1800225" cy="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25" name="Line 22"/>
          <p:cNvSpPr>
            <a:spLocks noChangeShapeType="1"/>
          </p:cNvSpPr>
          <p:nvPr/>
        </p:nvSpPr>
        <p:spPr bwMode="auto">
          <a:xfrm>
            <a:off x="466725" y="5490021"/>
            <a:ext cx="1800225" cy="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26" name="Line 23"/>
          <p:cNvSpPr>
            <a:spLocks noChangeShapeType="1"/>
          </p:cNvSpPr>
          <p:nvPr/>
        </p:nvSpPr>
        <p:spPr bwMode="auto">
          <a:xfrm>
            <a:off x="409575" y="2026096"/>
            <a:ext cx="0" cy="64770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Line 24"/>
          <p:cNvSpPr>
            <a:spLocks noChangeShapeType="1"/>
          </p:cNvSpPr>
          <p:nvPr/>
        </p:nvSpPr>
        <p:spPr bwMode="auto">
          <a:xfrm>
            <a:off x="8372475" y="2026096"/>
            <a:ext cx="0" cy="64770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28" name="Line 25"/>
          <p:cNvSpPr>
            <a:spLocks noChangeShapeType="1"/>
          </p:cNvSpPr>
          <p:nvPr/>
        </p:nvSpPr>
        <p:spPr bwMode="auto">
          <a:xfrm>
            <a:off x="2138363" y="2026096"/>
            <a:ext cx="3087687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Line 26"/>
          <p:cNvSpPr>
            <a:spLocks noChangeShapeType="1"/>
          </p:cNvSpPr>
          <p:nvPr/>
        </p:nvSpPr>
        <p:spPr bwMode="auto">
          <a:xfrm>
            <a:off x="409575" y="2702371"/>
            <a:ext cx="0" cy="11318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30" name="Line 27"/>
          <p:cNvSpPr>
            <a:spLocks noChangeShapeType="1"/>
          </p:cNvSpPr>
          <p:nvPr/>
        </p:nvSpPr>
        <p:spPr bwMode="auto">
          <a:xfrm>
            <a:off x="5205413" y="2026096"/>
            <a:ext cx="3302000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Line 28"/>
          <p:cNvSpPr>
            <a:spLocks noChangeShapeType="1"/>
          </p:cNvSpPr>
          <p:nvPr/>
        </p:nvSpPr>
        <p:spPr bwMode="auto">
          <a:xfrm>
            <a:off x="8372475" y="2702371"/>
            <a:ext cx="0" cy="11318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32" name="Line 29"/>
          <p:cNvSpPr>
            <a:spLocks noChangeShapeType="1"/>
          </p:cNvSpPr>
          <p:nvPr/>
        </p:nvSpPr>
        <p:spPr bwMode="auto">
          <a:xfrm>
            <a:off x="409575" y="3834259"/>
            <a:ext cx="0" cy="1655762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33" name="Line 30"/>
          <p:cNvSpPr>
            <a:spLocks noChangeShapeType="1"/>
          </p:cNvSpPr>
          <p:nvPr/>
        </p:nvSpPr>
        <p:spPr bwMode="auto">
          <a:xfrm>
            <a:off x="8372475" y="3834259"/>
            <a:ext cx="0" cy="1655762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34" name="Line 31"/>
          <p:cNvSpPr>
            <a:spLocks noChangeShapeType="1"/>
          </p:cNvSpPr>
          <p:nvPr/>
        </p:nvSpPr>
        <p:spPr bwMode="auto">
          <a:xfrm>
            <a:off x="2138363" y="5490021"/>
            <a:ext cx="3087687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35" name="Line 32"/>
          <p:cNvSpPr>
            <a:spLocks noChangeShapeType="1"/>
          </p:cNvSpPr>
          <p:nvPr/>
        </p:nvSpPr>
        <p:spPr bwMode="auto">
          <a:xfrm>
            <a:off x="5205413" y="5490021"/>
            <a:ext cx="3302000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ko-KR" altLang="en-US"/>
          </a:p>
        </p:txBody>
      </p:sp>
      <p:sp>
        <p:nvSpPr>
          <p:cNvPr id="36" name="AutoShape 37"/>
          <p:cNvSpPr>
            <a:spLocks noChangeArrowheads="1"/>
          </p:cNvSpPr>
          <p:nvPr/>
        </p:nvSpPr>
        <p:spPr bwMode="auto">
          <a:xfrm>
            <a:off x="1979613" y="3913311"/>
            <a:ext cx="3024187" cy="503237"/>
          </a:xfrm>
          <a:prstGeom prst="roundRect">
            <a:avLst>
              <a:gd name="adj" fmla="val 16667"/>
            </a:avLst>
          </a:prstGeom>
          <a:noFill/>
          <a:ln w="31750" algn="ctr">
            <a:solidFill>
              <a:srgbClr val="CC00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7" name="AutoShape 38"/>
          <p:cNvSpPr>
            <a:spLocks noChangeArrowheads="1"/>
          </p:cNvSpPr>
          <p:nvPr/>
        </p:nvSpPr>
        <p:spPr bwMode="auto">
          <a:xfrm>
            <a:off x="5364163" y="3121223"/>
            <a:ext cx="3024187" cy="503237"/>
          </a:xfrm>
          <a:prstGeom prst="roundRect">
            <a:avLst>
              <a:gd name="adj" fmla="val 16667"/>
            </a:avLst>
          </a:prstGeom>
          <a:noFill/>
          <a:ln w="31750" algn="ctr">
            <a:solidFill>
              <a:srgbClr val="CC0000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Rectangle 28"/>
          <p:cNvSpPr>
            <a:spLocks noChangeArrowheads="1"/>
          </p:cNvSpPr>
          <p:nvPr/>
        </p:nvSpPr>
        <p:spPr bwMode="auto">
          <a:xfrm>
            <a:off x="586037" y="5713511"/>
            <a:ext cx="7874395" cy="307777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★ </a:t>
            </a:r>
            <a:r>
              <a:rPr lang="ko-KR" altLang="en-US" sz="14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본사소속 현장근무직원의 보수</a:t>
            </a:r>
            <a:r>
              <a:rPr lang="en-US" altLang="ko-KR" sz="14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간접노무비</a:t>
            </a:r>
            <a:r>
              <a:rPr lang="en-US" altLang="ko-KR" sz="14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가 고용</a:t>
            </a:r>
            <a:r>
              <a:rPr lang="en-US" altLang="ko-KR" sz="14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산재보험이 서로 상이하게 처리됨에 유의</a:t>
            </a:r>
            <a:endParaRPr lang="ko-KR" altLang="en-US" sz="14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1665920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AutoShape 6"/>
          <p:cNvSpPr>
            <a:spLocks noChangeArrowheads="1"/>
          </p:cNvSpPr>
          <p:nvPr/>
        </p:nvSpPr>
        <p:spPr bwMode="auto">
          <a:xfrm>
            <a:off x="153988" y="1590675"/>
            <a:ext cx="8836025" cy="4970463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</p:txBody>
      </p:sp>
      <p:sp>
        <p:nvSpPr>
          <p:cNvPr id="115720" name="Rectangle 8"/>
          <p:cNvSpPr>
            <a:spLocks noChangeArrowheads="1"/>
          </p:cNvSpPr>
          <p:nvPr/>
        </p:nvSpPr>
        <p:spPr bwMode="auto">
          <a:xfrm>
            <a:off x="533400" y="2348880"/>
            <a:ext cx="1828800" cy="1295400"/>
          </a:xfrm>
          <a:prstGeom prst="rect">
            <a:avLst/>
          </a:prstGeom>
          <a:gradFill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none" anchor="ctr"/>
          <a:lstStyle/>
          <a:p>
            <a:pPr algn="ctr">
              <a:defRPr/>
            </a:pPr>
            <a:r>
              <a:rPr lang="ko-KR" altLang="en-US" b="1" dirty="0">
                <a:solidFill>
                  <a:srgbClr val="FF0000"/>
                </a:solidFill>
                <a:effectLst>
                  <a:outerShdw sx="1000" sy="1000" algn="tl">
                    <a:srgbClr val="000000"/>
                  </a:outerShdw>
                </a:effectLst>
                <a:latin typeface="+mj-ea"/>
                <a:ea typeface="+mj-ea"/>
              </a:rPr>
              <a:t>산재보험</a:t>
            </a:r>
          </a:p>
          <a:p>
            <a:pPr algn="ctr">
              <a:defRPr/>
            </a:pPr>
            <a:r>
              <a:rPr lang="ko-KR" altLang="en-US" b="1" dirty="0">
                <a:solidFill>
                  <a:schemeClr val="accent4"/>
                </a:solidFill>
                <a:effectLst>
                  <a:outerShdw sx="1000" sy="1000" algn="tl">
                    <a:srgbClr val="000000"/>
                  </a:outerShdw>
                </a:effectLst>
                <a:latin typeface="+mj-ea"/>
                <a:ea typeface="+mj-ea"/>
              </a:rPr>
              <a:t>보수총액</a:t>
            </a:r>
          </a:p>
        </p:txBody>
      </p:sp>
      <p:sp>
        <p:nvSpPr>
          <p:cNvPr id="36869" name="AutoShape 9"/>
          <p:cNvSpPr>
            <a:spLocks noChangeArrowheads="1"/>
          </p:cNvSpPr>
          <p:nvPr/>
        </p:nvSpPr>
        <p:spPr bwMode="auto">
          <a:xfrm>
            <a:off x="2555875" y="2781300"/>
            <a:ext cx="266700" cy="457200"/>
          </a:xfrm>
          <a:custGeom>
            <a:avLst/>
            <a:gdLst>
              <a:gd name="T0" fmla="*/ 2469753 w 21600"/>
              <a:gd name="T1" fmla="*/ 0 h 21600"/>
              <a:gd name="T2" fmla="*/ 0 w 21600"/>
              <a:gd name="T3" fmla="*/ 4838700 h 21600"/>
              <a:gd name="T4" fmla="*/ 2469753 w 21600"/>
              <a:gd name="T5" fmla="*/ 9677400 h 21600"/>
              <a:gd name="T6" fmla="*/ 3293004 w 21600"/>
              <a:gd name="T7" fmla="*/ 48387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6873" name="AutoShape 13"/>
          <p:cNvSpPr>
            <a:spLocks noChangeArrowheads="1"/>
          </p:cNvSpPr>
          <p:nvPr/>
        </p:nvSpPr>
        <p:spPr bwMode="auto">
          <a:xfrm>
            <a:off x="2555875" y="4862513"/>
            <a:ext cx="266700" cy="457200"/>
          </a:xfrm>
          <a:custGeom>
            <a:avLst/>
            <a:gdLst>
              <a:gd name="T0" fmla="*/ 2469753 w 21600"/>
              <a:gd name="T1" fmla="*/ 0 h 21600"/>
              <a:gd name="T2" fmla="*/ 0 w 21600"/>
              <a:gd name="T3" fmla="*/ 4838700 h 21600"/>
              <a:gd name="T4" fmla="*/ 2469753 w 21600"/>
              <a:gd name="T5" fmla="*/ 9677400 h 21600"/>
              <a:gd name="T6" fmla="*/ 3293004 w 21600"/>
              <a:gd name="T7" fmla="*/ 48387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6876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8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확정보수총액 산정 요령 </a:t>
            </a:r>
            <a:endParaRPr lang="ko-KR" altLang="en-US" sz="240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6877" name="Picture 37" descr="08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412776"/>
            <a:ext cx="6337300" cy="40640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건설본사</a:t>
            </a:r>
            <a:endParaRPr lang="ko-KR" altLang="en-US" sz="2000">
              <a:solidFill>
                <a:srgbClr val="66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539552" y="4365848"/>
            <a:ext cx="1828800" cy="1295400"/>
          </a:xfrm>
          <a:prstGeom prst="rect">
            <a:avLst/>
          </a:prstGeom>
          <a:gradFill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none" anchor="ctr"/>
          <a:lstStyle/>
          <a:p>
            <a:pPr algn="ctr">
              <a:defRPr/>
            </a:pPr>
            <a:r>
              <a:rPr lang="ko-KR" altLang="en-US" b="1" dirty="0" smtClean="0">
                <a:solidFill>
                  <a:srgbClr val="FF0000"/>
                </a:solidFill>
                <a:effectLst>
                  <a:outerShdw sx="1000" sy="1000" algn="tl">
                    <a:srgbClr val="000000"/>
                  </a:outerShdw>
                </a:effectLst>
                <a:latin typeface="+mj-ea"/>
                <a:ea typeface="+mj-ea"/>
              </a:rPr>
              <a:t>고용보험</a:t>
            </a:r>
            <a:endParaRPr lang="ko-KR" altLang="en-US" b="1" dirty="0">
              <a:solidFill>
                <a:srgbClr val="FF0000"/>
              </a:solidFill>
              <a:effectLst>
                <a:outerShdw sx="1000" sy="1000" algn="tl">
                  <a:srgbClr val="000000"/>
                </a:outerShdw>
              </a:effectLst>
              <a:latin typeface="+mj-ea"/>
              <a:ea typeface="+mj-ea"/>
            </a:endParaRPr>
          </a:p>
          <a:p>
            <a:pPr algn="ctr">
              <a:defRPr/>
            </a:pPr>
            <a:r>
              <a:rPr lang="ko-KR" altLang="en-US" b="1" dirty="0">
                <a:solidFill>
                  <a:schemeClr val="accent4"/>
                </a:solidFill>
                <a:effectLst>
                  <a:outerShdw sx="1000" sy="1000" algn="tl">
                    <a:srgbClr val="000000"/>
                  </a:outerShdw>
                </a:effectLst>
                <a:latin typeface="+mj-ea"/>
                <a:ea typeface="+mj-ea"/>
              </a:rPr>
              <a:t>보수총액</a:t>
            </a:r>
          </a:p>
        </p:txBody>
      </p:sp>
      <p:sp>
        <p:nvSpPr>
          <p:cNvPr id="12" name="직사각형 11"/>
          <p:cNvSpPr/>
          <p:nvPr/>
        </p:nvSpPr>
        <p:spPr bwMode="auto">
          <a:xfrm>
            <a:off x="3059832" y="2204864"/>
            <a:ext cx="4896544" cy="1584176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marL="285750" indent="-285750" algn="ctr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600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사무</a:t>
            </a:r>
            <a:r>
              <a:rPr lang="en-US" altLang="ko-KR" sz="1600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(</a:t>
            </a:r>
            <a:r>
              <a:rPr lang="ko-KR" altLang="en-US" sz="1600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내근</a:t>
            </a:r>
            <a:r>
              <a:rPr lang="en-US" altLang="ko-KR" sz="1600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)</a:t>
            </a:r>
            <a:r>
              <a:rPr lang="ko-KR" altLang="en-US" sz="1600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직원 보수</a:t>
            </a:r>
            <a:endParaRPr lang="en-US" altLang="ko-KR" sz="1600" dirty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임원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총무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경리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영업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관리 등 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대표자 보수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제외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</a:t>
            </a:r>
            <a:r>
              <a:rPr lang="ko-KR" altLang="en-US" sz="1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본사 소속 현장근무자 보수는 건설현장으로 신고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altLang="ko-KR" sz="14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-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손익계산서상 임원급여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직원급여 등의 항목으로 </a:t>
            </a:r>
            <a:r>
              <a:rPr lang="ko-KR" altLang="en-US" sz="1400" dirty="0" err="1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계상</a:t>
            </a:r>
            <a:endParaRPr lang="en-US" altLang="ko-KR" sz="14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 bwMode="auto">
          <a:xfrm>
            <a:off x="3040070" y="4090020"/>
            <a:ext cx="4896544" cy="1931268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marL="285750" indent="-285750" algn="ctr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600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소속 근로자 전체 보수</a:t>
            </a:r>
            <a:endParaRPr lang="en-US" altLang="ko-KR" sz="1600" dirty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사무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내근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직원 보수 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현장근무직원 보수</a:t>
            </a:r>
            <a:endParaRPr lang="en-US" altLang="ko-KR" sz="14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*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현장근무직원 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현장소장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현장관리직 등</a:t>
            </a:r>
            <a:endParaRPr lang="en-US" altLang="ko-KR" sz="1400" dirty="0" smtClean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공사원가명세서상 직원급여 등으로 </a:t>
            </a:r>
            <a:r>
              <a:rPr lang="ko-KR" altLang="en-US" sz="1400" dirty="0" err="1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계상</a:t>
            </a:r>
            <a:endParaRPr lang="en-US" altLang="ko-KR" sz="1400" dirty="0" smtClean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대표자 및 </a:t>
            </a:r>
            <a:r>
              <a:rPr lang="ko-KR" altLang="en-US" sz="1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현장 일용직 보수는 제외</a:t>
            </a:r>
            <a:endParaRPr lang="en-US" altLang="ko-KR" sz="14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AutoShape 5"/>
          <p:cNvSpPr>
            <a:spLocks noChangeArrowheads="1"/>
          </p:cNvSpPr>
          <p:nvPr/>
        </p:nvSpPr>
        <p:spPr bwMode="auto">
          <a:xfrm>
            <a:off x="153988" y="1590675"/>
            <a:ext cx="8836025" cy="4970463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</p:txBody>
      </p:sp>
      <p:sp>
        <p:nvSpPr>
          <p:cNvPr id="37891" name="Text Box 6"/>
          <p:cNvSpPr txBox="1">
            <a:spLocks noChangeArrowheads="1"/>
          </p:cNvSpPr>
          <p:nvPr/>
        </p:nvSpPr>
        <p:spPr bwMode="auto">
          <a:xfrm>
            <a:off x="304800" y="1752600"/>
            <a:ext cx="8534400" cy="449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ko-KR" altLang="en-US"/>
              <a:t> </a:t>
            </a:r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</p:txBody>
      </p:sp>
      <p:sp>
        <p:nvSpPr>
          <p:cNvPr id="37893" name="AutoShape 8"/>
          <p:cNvSpPr>
            <a:spLocks noChangeArrowheads="1"/>
          </p:cNvSpPr>
          <p:nvPr/>
        </p:nvSpPr>
        <p:spPr bwMode="auto">
          <a:xfrm>
            <a:off x="2721124" y="2205038"/>
            <a:ext cx="266700" cy="457200"/>
          </a:xfrm>
          <a:custGeom>
            <a:avLst/>
            <a:gdLst>
              <a:gd name="T0" fmla="*/ 2469753 w 21600"/>
              <a:gd name="T1" fmla="*/ 0 h 21600"/>
              <a:gd name="T2" fmla="*/ 0 w 21600"/>
              <a:gd name="T3" fmla="*/ 4838700 h 21600"/>
              <a:gd name="T4" fmla="*/ 2469753 w 21600"/>
              <a:gd name="T5" fmla="*/ 9677400 h 21600"/>
              <a:gd name="T6" fmla="*/ 3293004 w 21600"/>
              <a:gd name="T7" fmla="*/ 48387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7897" name="AutoShape 12"/>
          <p:cNvSpPr>
            <a:spLocks noChangeArrowheads="1"/>
          </p:cNvSpPr>
          <p:nvPr/>
        </p:nvSpPr>
        <p:spPr bwMode="auto">
          <a:xfrm>
            <a:off x="2721124" y="3716338"/>
            <a:ext cx="266700" cy="457200"/>
          </a:xfrm>
          <a:custGeom>
            <a:avLst/>
            <a:gdLst>
              <a:gd name="T0" fmla="*/ 2469753 w 21600"/>
              <a:gd name="T1" fmla="*/ 0 h 21600"/>
              <a:gd name="T2" fmla="*/ 0 w 21600"/>
              <a:gd name="T3" fmla="*/ 4838700 h 21600"/>
              <a:gd name="T4" fmla="*/ 2469753 w 21600"/>
              <a:gd name="T5" fmla="*/ 9677400 h 21600"/>
              <a:gd name="T6" fmla="*/ 3293004 w 21600"/>
              <a:gd name="T7" fmla="*/ 48387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7902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8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확정보수총액 산정 요령 </a:t>
            </a:r>
            <a:endParaRPr lang="ko-KR" altLang="en-US" sz="240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7903" name="Picture 37" descr="08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268413"/>
            <a:ext cx="6337300" cy="40640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건설일괄</a:t>
            </a:r>
            <a:endParaRPr lang="ko-KR" altLang="en-US" sz="2000" dirty="0">
              <a:solidFill>
                <a:srgbClr val="66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1" name="Picture 36" descr="원gray0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414057"/>
            <a:ext cx="206182" cy="247191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</p:pic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582960" y="1844824"/>
            <a:ext cx="1828800" cy="1295400"/>
          </a:xfrm>
          <a:prstGeom prst="rect">
            <a:avLst/>
          </a:prstGeom>
          <a:gradFill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none" anchor="ctr"/>
          <a:lstStyle/>
          <a:p>
            <a:pPr algn="ctr">
              <a:defRPr/>
            </a:pPr>
            <a:r>
              <a:rPr lang="ko-KR" altLang="en-US" b="1" dirty="0">
                <a:solidFill>
                  <a:srgbClr val="FF0000"/>
                </a:solidFill>
                <a:effectLst>
                  <a:outerShdw sx="1000" sy="1000" algn="tl">
                    <a:srgbClr val="000000"/>
                  </a:outerShdw>
                </a:effectLst>
                <a:latin typeface="+mj-ea"/>
                <a:ea typeface="+mj-ea"/>
              </a:rPr>
              <a:t>산재보험</a:t>
            </a:r>
          </a:p>
          <a:p>
            <a:pPr algn="ctr">
              <a:defRPr/>
            </a:pPr>
            <a:r>
              <a:rPr lang="ko-KR" altLang="en-US" b="1" dirty="0">
                <a:solidFill>
                  <a:schemeClr val="accent4"/>
                </a:solidFill>
                <a:effectLst>
                  <a:outerShdw sx="1000" sy="1000" algn="tl">
                    <a:srgbClr val="000000"/>
                  </a:outerShdw>
                </a:effectLst>
                <a:latin typeface="+mj-ea"/>
                <a:ea typeface="+mj-ea"/>
              </a:rPr>
              <a:t>보수총액</a:t>
            </a:r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582960" y="3212976"/>
            <a:ext cx="1828800" cy="1295400"/>
          </a:xfrm>
          <a:prstGeom prst="rect">
            <a:avLst/>
          </a:prstGeom>
          <a:gradFill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none" anchor="ctr"/>
          <a:lstStyle/>
          <a:p>
            <a:pPr algn="ctr">
              <a:defRPr/>
            </a:pPr>
            <a:r>
              <a:rPr lang="ko-KR" altLang="en-US" b="1" dirty="0" smtClean="0">
                <a:solidFill>
                  <a:srgbClr val="FF0000"/>
                </a:solidFill>
                <a:effectLst>
                  <a:outerShdw sx="1000" sy="1000" algn="tl">
                    <a:srgbClr val="000000"/>
                  </a:outerShdw>
                </a:effectLst>
                <a:latin typeface="+mj-ea"/>
                <a:ea typeface="+mj-ea"/>
              </a:rPr>
              <a:t>고용보험</a:t>
            </a:r>
            <a:endParaRPr lang="ko-KR" altLang="en-US" b="1" dirty="0">
              <a:solidFill>
                <a:srgbClr val="FF0000"/>
              </a:solidFill>
              <a:effectLst>
                <a:outerShdw sx="1000" sy="1000" algn="tl">
                  <a:srgbClr val="000000"/>
                </a:outerShdw>
              </a:effectLst>
              <a:latin typeface="+mj-ea"/>
              <a:ea typeface="+mj-ea"/>
            </a:endParaRPr>
          </a:p>
          <a:p>
            <a:pPr algn="ctr">
              <a:defRPr/>
            </a:pPr>
            <a:r>
              <a:rPr lang="ko-KR" altLang="en-US" b="1" dirty="0">
                <a:solidFill>
                  <a:schemeClr val="accent4"/>
                </a:solidFill>
                <a:effectLst>
                  <a:outerShdw sx="1000" sy="1000" algn="tl">
                    <a:srgbClr val="000000"/>
                  </a:outerShdw>
                </a:effectLst>
                <a:latin typeface="+mj-ea"/>
                <a:ea typeface="+mj-ea"/>
              </a:rPr>
              <a:t>보수총액</a:t>
            </a:r>
          </a:p>
        </p:txBody>
      </p:sp>
      <p:sp>
        <p:nvSpPr>
          <p:cNvPr id="26" name="직사각형 25"/>
          <p:cNvSpPr/>
          <p:nvPr/>
        </p:nvSpPr>
        <p:spPr bwMode="auto">
          <a:xfrm>
            <a:off x="3275856" y="1844824"/>
            <a:ext cx="4896544" cy="12954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1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현장</a:t>
            </a:r>
            <a:r>
              <a:rPr lang="ko-KR" altLang="en-US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근무직원 보수</a:t>
            </a:r>
            <a:endParaRPr lang="en-US" altLang="ko-KR" sz="1600" dirty="0" smtClean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6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- </a:t>
            </a:r>
            <a:r>
              <a:rPr lang="ko-KR" altLang="en-US" sz="1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현장</a:t>
            </a:r>
            <a:r>
              <a:rPr lang="ko-KR" altLang="en-US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일용직 보수</a:t>
            </a:r>
            <a:endParaRPr lang="en-US" altLang="ko-KR" sz="16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- </a:t>
            </a:r>
            <a:r>
              <a:rPr lang="ko-KR" altLang="en-US" sz="1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외주공사비</a:t>
            </a:r>
            <a:r>
              <a:rPr lang="ko-KR" altLang="en-US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× </a:t>
            </a:r>
            <a:r>
              <a:rPr lang="ko-KR" altLang="en-US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하도급노무비율</a:t>
            </a:r>
            <a:r>
              <a:rPr lang="en-US" altLang="ko-KR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(32%)</a:t>
            </a:r>
            <a:endParaRPr lang="en-US" altLang="ko-KR" sz="16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7" name="직사각형 26"/>
          <p:cNvSpPr/>
          <p:nvPr/>
        </p:nvSpPr>
        <p:spPr bwMode="auto">
          <a:xfrm>
            <a:off x="3275856" y="3213720"/>
            <a:ext cx="4896544" cy="12954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- </a:t>
            </a:r>
            <a:r>
              <a:rPr lang="ko-KR" altLang="en-US" sz="1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현장</a:t>
            </a:r>
            <a:r>
              <a:rPr lang="ko-KR" altLang="en-US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일용직 보수</a:t>
            </a:r>
            <a:endParaRPr lang="en-US" altLang="ko-KR" sz="16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- </a:t>
            </a:r>
            <a:r>
              <a:rPr lang="ko-KR" altLang="en-US" sz="16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외주공사비</a:t>
            </a:r>
            <a:r>
              <a:rPr lang="ko-KR" altLang="en-US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× </a:t>
            </a:r>
            <a:r>
              <a:rPr lang="ko-KR" altLang="en-US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하도급노무비율</a:t>
            </a:r>
            <a:r>
              <a:rPr lang="en-US" altLang="ko-KR" sz="16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(32%)</a:t>
            </a:r>
            <a:endParaRPr lang="en-US" altLang="ko-KR" sz="16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9" name="AutoShape 5"/>
          <p:cNvSpPr>
            <a:spLocks noChangeAspect="1" noChangeArrowheads="1"/>
          </p:cNvSpPr>
          <p:nvPr/>
        </p:nvSpPr>
        <p:spPr bwMode="auto">
          <a:xfrm>
            <a:off x="582960" y="4584199"/>
            <a:ext cx="7589441" cy="1906905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/>
        </p:spPr>
        <p:txBody>
          <a:bodyPr wrap="square" lIns="0" tIns="0" rIns="0" bIns="0" anchor="ctr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MD아트체" panose="02020603020101020101" pitchFamily="18" charset="-127"/>
                <a:ea typeface="MD아트체" panose="02020603020101020101" pitchFamily="18" charset="-127"/>
              </a:rPr>
              <a:t>본사 </a:t>
            </a:r>
            <a:r>
              <a:rPr lang="ko-KR" altLang="en-US" sz="1400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소속 </a:t>
            </a:r>
            <a:r>
              <a:rPr lang="ko-KR" altLang="en-US" sz="1400" b="1" dirty="0" smtClean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현장근무직원의 보수가 손익계산서로 </a:t>
            </a:r>
            <a:r>
              <a:rPr lang="ko-KR" altLang="en-US" sz="1400" dirty="0">
                <a:latin typeface="MD아트체" panose="02020603020101020101" pitchFamily="18" charset="-127"/>
                <a:ea typeface="MD아트체" panose="02020603020101020101" pitchFamily="18" charset="-127"/>
              </a:rPr>
              <a:t>계상되었더라도</a:t>
            </a:r>
            <a:r>
              <a:rPr lang="en-US" altLang="ko-KR" sz="1400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, </a:t>
            </a:r>
            <a:r>
              <a:rPr lang="ko-KR" altLang="en-US" sz="1400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산재보험은 </a:t>
            </a:r>
            <a:r>
              <a:rPr lang="en-US" altLang="ko-KR" sz="1400" dirty="0"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endParaRPr lang="en-US" altLang="ko-KR" sz="1400" dirty="0" smtClean="0"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r>
              <a:rPr lang="en-US" altLang="ko-KR" sz="1400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   </a:t>
            </a:r>
            <a:r>
              <a:rPr lang="ko-KR" altLang="en-US" sz="1400" b="1" dirty="0" smtClean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건설일괄</a:t>
            </a:r>
            <a:r>
              <a:rPr lang="en-US" altLang="ko-KR" sz="1400" b="1" dirty="0" smtClean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(</a:t>
            </a:r>
            <a:r>
              <a:rPr lang="ko-KR" altLang="en-US" sz="1400" b="1" dirty="0" smtClean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공사현장</a:t>
            </a:r>
            <a:r>
              <a:rPr lang="en-US" altLang="ko-KR" sz="1400" b="1" dirty="0" smtClean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)</a:t>
            </a:r>
            <a:r>
              <a:rPr lang="ko-KR" altLang="en-US" sz="1400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로 해당 보수를 산입</a:t>
            </a:r>
            <a:endParaRPr lang="en-US" altLang="ko-KR" sz="1400" dirty="0" smtClean="0"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endParaRPr lang="en-US" altLang="ko-KR" sz="1400" dirty="0" smtClean="0"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 dirty="0">
                <a:latin typeface="MD아트체" panose="02020603020101020101" pitchFamily="18" charset="-127"/>
                <a:ea typeface="MD아트체" panose="02020603020101020101" pitchFamily="18" charset="-127"/>
              </a:rPr>
              <a:t>인력소개소 </a:t>
            </a:r>
            <a:r>
              <a:rPr lang="ko-KR" altLang="en-US" sz="1400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등을 통한 </a:t>
            </a:r>
            <a:r>
              <a:rPr lang="ko-KR" altLang="en-US" sz="1400" b="1" dirty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현장인력</a:t>
            </a:r>
            <a:r>
              <a:rPr lang="ko-KR" altLang="en-US" sz="1400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의 비용이 </a:t>
            </a:r>
            <a:r>
              <a:rPr lang="ko-KR" altLang="en-US" sz="1400" b="1" dirty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지급수수료 </a:t>
            </a:r>
            <a:r>
              <a:rPr lang="ko-KR" altLang="en-US" sz="1400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등으로 계상되었더라도  </a:t>
            </a:r>
            <a:endParaRPr lang="en-US" altLang="ko-KR" sz="1400" dirty="0" smtClean="0"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r>
              <a:rPr lang="en-US" altLang="ko-KR" sz="1400" b="1" dirty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en-US" altLang="ko-KR" sz="1400" b="1" dirty="0" smtClean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  </a:t>
            </a:r>
            <a:r>
              <a:rPr lang="ko-KR" altLang="en-US" sz="1400" b="1" dirty="0" smtClean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건설일괄</a:t>
            </a:r>
            <a:r>
              <a:rPr lang="en-US" altLang="ko-KR" sz="1400" b="1" dirty="0" smtClean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(</a:t>
            </a:r>
            <a:r>
              <a:rPr lang="ko-KR" altLang="en-US" sz="1400" b="1" dirty="0" smtClean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공사현장</a:t>
            </a:r>
            <a:r>
              <a:rPr lang="en-US" altLang="ko-KR" sz="1400" b="1" dirty="0" smtClean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)</a:t>
            </a:r>
            <a:r>
              <a:rPr lang="ko-KR" altLang="en-US" sz="1400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로 해당보수를 산입</a:t>
            </a:r>
            <a:endParaRPr lang="en-US" altLang="ko-KR" sz="1400" dirty="0" smtClean="0"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US" altLang="ko-KR" sz="1400" dirty="0" smtClean="0"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z="1400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재료비 계정 등 </a:t>
            </a:r>
            <a:r>
              <a:rPr lang="ko-KR" altLang="en-US" sz="1400" b="1" dirty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타 계정에 외주공사비</a:t>
            </a:r>
            <a:r>
              <a:rPr lang="ko-KR" altLang="en-US" sz="1400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를 </a:t>
            </a:r>
            <a:r>
              <a:rPr lang="ko-KR" altLang="en-US" sz="1400" b="1" dirty="0" err="1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계상</a:t>
            </a:r>
            <a:r>
              <a:rPr lang="ko-KR" altLang="en-US" sz="1400" dirty="0" err="1" smtClean="0">
                <a:latin typeface="MD아트체" panose="02020603020101020101" pitchFamily="18" charset="-127"/>
                <a:ea typeface="MD아트체" panose="02020603020101020101" pitchFamily="18" charset="-127"/>
              </a:rPr>
              <a:t>하는</a:t>
            </a:r>
            <a:r>
              <a:rPr lang="ko-KR" altLang="en-US" sz="1400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 경우에도 해당 금액을 반드시 </a:t>
            </a:r>
            <a:endParaRPr lang="en-US" altLang="ko-KR" sz="1400" dirty="0" smtClean="0"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r>
              <a:rPr lang="en-US" altLang="ko-KR" sz="1400" b="1" dirty="0" smtClean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   </a:t>
            </a:r>
            <a:r>
              <a:rPr lang="ko-KR" altLang="en-US" sz="1400" b="1" dirty="0" smtClean="0">
                <a:solidFill>
                  <a:srgbClr val="C0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외주공사비에 포함</a:t>
            </a:r>
            <a:r>
              <a:rPr lang="ko-KR" altLang="en-US" sz="1400" dirty="0">
                <a:latin typeface="MD아트체" panose="02020603020101020101" pitchFamily="18" charset="-127"/>
                <a:ea typeface="MD아트체" panose="02020603020101020101" pitchFamily="18" charset="-127"/>
              </a:rPr>
              <a:t>하여 </a:t>
            </a:r>
            <a:r>
              <a:rPr lang="ko-KR" altLang="en-US" sz="1400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산정</a:t>
            </a:r>
            <a:endParaRPr lang="ko-KR" altLang="en-US" sz="1400" dirty="0"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AutoShape 6"/>
          <p:cNvSpPr>
            <a:spLocks noChangeArrowheads="1"/>
          </p:cNvSpPr>
          <p:nvPr/>
        </p:nvSpPr>
        <p:spPr bwMode="auto">
          <a:xfrm>
            <a:off x="153988" y="1590675"/>
            <a:ext cx="8836025" cy="4970463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</p:txBody>
      </p:sp>
      <p:sp>
        <p:nvSpPr>
          <p:cNvPr id="36876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8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확정보수총액 산정 요령 </a:t>
            </a:r>
            <a:endParaRPr lang="ko-KR" altLang="en-US" sz="240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6877" name="Picture 37" descr="08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366416"/>
            <a:ext cx="6337300" cy="40640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보험료 신고납부 대상 공사 현장</a:t>
            </a:r>
            <a:endParaRPr lang="ko-KR" altLang="en-US" sz="2000" dirty="0">
              <a:solidFill>
                <a:srgbClr val="66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타원 16"/>
          <p:cNvSpPr/>
          <p:nvPr/>
        </p:nvSpPr>
        <p:spPr bwMode="auto">
          <a:xfrm>
            <a:off x="4788024" y="1974266"/>
            <a:ext cx="3672408" cy="2272159"/>
          </a:xfrm>
          <a:prstGeom prst="ellips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하도급공사</a:t>
            </a:r>
            <a:endParaRPr kumimoji="1" lang="en-US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" name="타원 2"/>
          <p:cNvSpPr/>
          <p:nvPr/>
        </p:nvSpPr>
        <p:spPr bwMode="auto">
          <a:xfrm>
            <a:off x="5004048" y="2708920"/>
            <a:ext cx="3283495" cy="1103620"/>
          </a:xfrm>
          <a:prstGeom prst="ellipse">
            <a:avLst/>
          </a:prstGeom>
          <a:solidFill>
            <a:srgbClr val="FF66CC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궁서" pitchFamily="18" charset="-127"/>
                <a:ea typeface="궁서" pitchFamily="18" charset="-127"/>
              </a:rPr>
              <a:t>   </a:t>
            </a:r>
            <a:r>
              <a:rPr lang="ko-KR" altLang="en-US" b="1" dirty="0" err="1" smtClean="0">
                <a:latin typeface="MD아트체" panose="02020603020101020101" pitchFamily="18" charset="-127"/>
                <a:ea typeface="MD아트체" panose="02020603020101020101" pitchFamily="18" charset="-127"/>
              </a:rPr>
              <a:t>하수급승인</a:t>
            </a:r>
            <a:r>
              <a:rPr lang="ko-KR" altLang="en-US" b="1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 받은 </a:t>
            </a:r>
            <a:r>
              <a:rPr lang="en-US" altLang="ko-KR" b="1" dirty="0"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en-US" altLang="ko-KR" b="1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                              </a:t>
            </a:r>
          </a:p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b="1" dirty="0"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en-US" altLang="ko-KR" b="1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  </a:t>
            </a:r>
            <a:r>
              <a:rPr lang="ko-KR" altLang="en-US" b="1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공사</a:t>
            </a:r>
            <a:r>
              <a:rPr lang="en-US" altLang="ko-KR" b="1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(C)</a:t>
            </a:r>
            <a:endParaRPr kumimoji="1" lang="ko-KR" alt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8" name="타원 17"/>
          <p:cNvSpPr/>
          <p:nvPr/>
        </p:nvSpPr>
        <p:spPr bwMode="auto">
          <a:xfrm>
            <a:off x="683568" y="2060848"/>
            <a:ext cx="3672408" cy="2272159"/>
          </a:xfrm>
          <a:prstGeom prst="ellipse">
            <a:avLst/>
          </a:prstGeom>
          <a:solidFill>
            <a:srgbClr val="FF66CC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b="1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자기공사</a:t>
            </a:r>
            <a:endParaRPr lang="en-US" altLang="ko-KR" b="1" dirty="0" smtClean="0"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b="1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(</a:t>
            </a:r>
            <a:r>
              <a:rPr lang="ko-KR" altLang="en-US" b="1" dirty="0" err="1" smtClean="0">
                <a:latin typeface="MD아트체" panose="02020603020101020101" pitchFamily="18" charset="-127"/>
                <a:ea typeface="MD아트체" panose="02020603020101020101" pitchFamily="18" charset="-127"/>
              </a:rPr>
              <a:t>발주자겸시공자</a:t>
            </a:r>
            <a:r>
              <a:rPr lang="en-US" altLang="ko-KR" b="1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)(A)</a:t>
            </a:r>
            <a:endParaRPr kumimoji="1" lang="en-US" altLang="ko-KR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b="1" dirty="0" err="1" smtClean="0">
                <a:latin typeface="MD아트체" panose="02020603020101020101" pitchFamily="18" charset="-127"/>
                <a:ea typeface="MD아트체" panose="02020603020101020101" pitchFamily="18" charset="-127"/>
              </a:rPr>
              <a:t>원도급공</a:t>
            </a:r>
            <a:r>
              <a:rPr lang="ko-KR" altLang="en-US" b="1" dirty="0" err="1">
                <a:latin typeface="MD아트체" panose="02020603020101020101" pitchFamily="18" charset="-127"/>
                <a:ea typeface="MD아트체" panose="02020603020101020101" pitchFamily="18" charset="-127"/>
              </a:rPr>
              <a:t>사</a:t>
            </a:r>
            <a:r>
              <a:rPr lang="en-US" altLang="ko-KR" b="1" dirty="0" smtClean="0">
                <a:latin typeface="MD아트체" panose="02020603020101020101" pitchFamily="18" charset="-127"/>
                <a:ea typeface="MD아트체" panose="02020603020101020101" pitchFamily="18" charset="-127"/>
              </a:rPr>
              <a:t>(B)</a:t>
            </a:r>
            <a:endParaRPr kumimoji="1" lang="en-US" altLang="ko-KR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altLang="ko-KR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Rectangle 28"/>
          <p:cNvSpPr>
            <a:spLocks noChangeArrowheads="1"/>
          </p:cNvSpPr>
          <p:nvPr/>
        </p:nvSpPr>
        <p:spPr bwMode="auto">
          <a:xfrm>
            <a:off x="323850" y="4699269"/>
            <a:ext cx="8640763" cy="1323439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보험료 신고납부 대상 공사 현장은 </a:t>
            </a:r>
            <a:r>
              <a:rPr lang="en-US" altLang="ko-K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A+B+C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임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따라서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하수급승인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받지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2000" spc="-15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않은 </a:t>
            </a:r>
            <a:r>
              <a:rPr lang="ko-KR" altLang="en-US" sz="2000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하도급공사 현장</a:t>
            </a:r>
            <a:r>
              <a:rPr lang="ko-KR" altLang="en-US" sz="2000" spc="-15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에서 발생한 보수 및 외주공사비 등은 확정보수총액 </a:t>
            </a:r>
            <a:endParaRPr lang="en-US" altLang="ko-KR" sz="2000" spc="-15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spc="-15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spc="-15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산정시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제외</a:t>
            </a:r>
            <a:endParaRPr lang="ko-KR" altLang="en-US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8075637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8690" name="Group 1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416855"/>
              </p:ext>
            </p:extLst>
          </p:nvPr>
        </p:nvGraphicFramePr>
        <p:xfrm>
          <a:off x="468313" y="1341438"/>
          <a:ext cx="8351837" cy="4311744"/>
        </p:xfrm>
        <a:graphic>
          <a:graphicData uri="http://schemas.openxmlformats.org/drawingml/2006/table">
            <a:tbl>
              <a:tblPr/>
              <a:tblGrid>
                <a:gridCol w="631825"/>
                <a:gridCol w="1225550"/>
                <a:gridCol w="1598612"/>
                <a:gridCol w="1728788"/>
                <a:gridCol w="1624012"/>
                <a:gridCol w="1543050"/>
              </a:tblGrid>
              <a:tr h="46937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구 분</a:t>
                      </a:r>
                    </a:p>
                  </a:txBody>
                  <a:tcPr marL="0" marR="0" marT="0" marB="0" anchor="ctr" horzOverflow="overflow">
                    <a:lnL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계정과목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계정총액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(1)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공제액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(2)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보험료산정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임금총액</a:t>
                      </a: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(1-2)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공제사유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</a:tr>
              <a:tr h="323836">
                <a:tc rowSpan="4"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손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익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계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산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서</a:t>
                      </a:r>
                    </a:p>
                  </a:txBody>
                  <a:tcPr marL="0" marR="0" marT="0" marB="0" anchor="ctr" horzOverflow="overflow">
                    <a:lnL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급 여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100,000,000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30,000,000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70,000,000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대표이사급여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</a:tr>
              <a:tr h="2873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상여금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20,000,000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6,000,000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14,000,000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대표이사상여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</a:tr>
              <a:tr h="3603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복리후생비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50,000,000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48,000,000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실비변상금품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</a:tr>
              <a:tr h="2873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소 계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170,000,000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84,000,000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(A) 86,000,000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</a:tr>
              <a:tr h="213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 horzOverflow="overflow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</a:tr>
              <a:tr h="46937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구분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계정과목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계정총액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(1)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공제액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(2)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보험료산정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임금총액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(1-2)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공제사유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</a:tr>
              <a:tr h="327010">
                <a:tc rowSpan="5"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공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사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원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가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명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세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서</a:t>
                      </a:r>
                    </a:p>
                  </a:txBody>
                  <a:tcPr marL="0" marR="0" marT="0" marB="0" anchor="ctr" horzOverflow="overflow">
                    <a:lnL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급 여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200,000,000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-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(B) 200,000,000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</a:tr>
              <a:tr h="2905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잡 급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500,000,000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-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500,000,000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</a:tr>
              <a:tr h="469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외주공사비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300,000,000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204,000,000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96,000,000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하도급노무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비율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(32%)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적용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</a:tr>
              <a:tr h="46937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재료비중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외주공사비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40,000,000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27,200,000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12,800,000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하도급노무</a:t>
                      </a:r>
                    </a:p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비율</a:t>
                      </a: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(32%)</a:t>
                      </a: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적용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</a:tr>
              <a:tr h="3444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소 계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1,040,000,000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231,200,000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330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(C) 808,800,000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6200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  <a:tileRect r="-100000" b="-100000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108691" name="Group 147"/>
          <p:cNvGraphicFramePr>
            <a:graphicFrameLocks noGrp="1"/>
          </p:cNvGraphicFramePr>
          <p:nvPr/>
        </p:nvGraphicFramePr>
        <p:xfrm>
          <a:off x="4211638" y="5784850"/>
          <a:ext cx="4249737" cy="960438"/>
        </p:xfrm>
        <a:graphic>
          <a:graphicData uri="http://schemas.openxmlformats.org/drawingml/2006/table">
            <a:tbl>
              <a:tblPr/>
              <a:tblGrid>
                <a:gridCol w="1296987"/>
                <a:gridCol w="1368425"/>
                <a:gridCol w="1584325"/>
              </a:tblGrid>
              <a:tr h="32014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구 분</a:t>
                      </a:r>
                    </a:p>
                  </a:txBody>
                  <a:tcPr marT="45735" marB="45735" horzOverflow="overflow">
                    <a:lnL w="38100" cap="flat" cmpd="sng" algn="ctr">
                      <a:solidFill>
                        <a:srgbClr val="CCFF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CFF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FFCC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CCFFCC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산재보험</a:t>
                      </a:r>
                    </a:p>
                  </a:txBody>
                  <a:tcPr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CFF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FFCC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CCFFCC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고용보험</a:t>
                      </a:r>
                    </a:p>
                  </a:txBody>
                  <a:tcPr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CFF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CFF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CCFFCC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CCFFCC"/>
                        </a:gs>
                      </a:gsLst>
                      <a:lin ang="5400000" scaled="1"/>
                    </a:gradFill>
                  </a:tcPr>
                </a:tc>
              </a:tr>
              <a:tr h="32014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본 사</a:t>
                      </a:r>
                    </a:p>
                  </a:txBody>
                  <a:tcPr marT="45735" marB="45735" horzOverflow="overflow">
                    <a:lnL w="38100" cap="flat" cmpd="sng" algn="ctr">
                      <a:solidFill>
                        <a:srgbClr val="CCFF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(A)</a:t>
                      </a:r>
                    </a:p>
                  </a:txBody>
                  <a:tcPr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(A) + (B)</a:t>
                      </a:r>
                    </a:p>
                  </a:txBody>
                  <a:tcPr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CFF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146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건설일괄</a:t>
                      </a:r>
                    </a:p>
                  </a:txBody>
                  <a:tcPr marT="45735" marB="45735" horzOverflow="overflow">
                    <a:lnL w="38100" cap="flat" cmpd="sng" algn="ctr">
                      <a:solidFill>
                        <a:srgbClr val="CCFF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CFF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(C)</a:t>
                      </a:r>
                    </a:p>
                  </a:txBody>
                  <a:tcPr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CFF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1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(C) - (B)</a:t>
                      </a:r>
                    </a:p>
                  </a:txBody>
                  <a:tcPr marT="45735" marB="4573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CFF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CFF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9025" name="Group 116"/>
          <p:cNvGrpSpPr>
            <a:grpSpLocks/>
          </p:cNvGrpSpPr>
          <p:nvPr/>
        </p:nvGrpSpPr>
        <p:grpSpPr bwMode="auto">
          <a:xfrm>
            <a:off x="468313" y="5949950"/>
            <a:ext cx="3382962" cy="854075"/>
            <a:chOff x="1247" y="2446"/>
            <a:chExt cx="748" cy="856"/>
          </a:xfrm>
        </p:grpSpPr>
        <p:sp>
          <p:nvSpPr>
            <p:cNvPr id="39029" name="Rectangle 117"/>
            <p:cNvSpPr>
              <a:spLocks noChangeArrowheads="1"/>
            </p:cNvSpPr>
            <p:nvPr/>
          </p:nvSpPr>
          <p:spPr bwMode="auto">
            <a:xfrm>
              <a:off x="1432" y="2478"/>
              <a:ext cx="563" cy="824"/>
            </a:xfrm>
            <a:prstGeom prst="rect">
              <a:avLst/>
            </a:prstGeom>
            <a:gradFill rotWithShape="1">
              <a:gsLst>
                <a:gs pos="0">
                  <a:srgbClr val="333333">
                    <a:alpha val="79999"/>
                  </a:srgbClr>
                </a:gs>
                <a:gs pos="100000">
                  <a:srgbClr val="181818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9030" name="Freeform 118"/>
            <p:cNvSpPr>
              <a:spLocks/>
            </p:cNvSpPr>
            <p:nvPr/>
          </p:nvSpPr>
          <p:spPr bwMode="auto">
            <a:xfrm>
              <a:off x="1247" y="2478"/>
              <a:ext cx="748" cy="741"/>
            </a:xfrm>
            <a:custGeom>
              <a:avLst/>
              <a:gdLst>
                <a:gd name="T0" fmla="*/ 185 w 905"/>
                <a:gd name="T1" fmla="*/ 0 h 897"/>
                <a:gd name="T2" fmla="*/ 748 w 905"/>
                <a:gd name="T3" fmla="*/ 0 h 897"/>
                <a:gd name="T4" fmla="*/ 561 w 905"/>
                <a:gd name="T5" fmla="*/ 741 h 897"/>
                <a:gd name="T6" fmla="*/ 0 w 905"/>
                <a:gd name="T7" fmla="*/ 644 h 897"/>
                <a:gd name="T8" fmla="*/ 185 w 905"/>
                <a:gd name="T9" fmla="*/ 0 h 8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5"/>
                <a:gd name="T16" fmla="*/ 0 h 897"/>
                <a:gd name="T17" fmla="*/ 905 w 905"/>
                <a:gd name="T18" fmla="*/ 897 h 89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5" h="897">
                  <a:moveTo>
                    <a:pt x="224" y="0"/>
                  </a:moveTo>
                  <a:lnTo>
                    <a:pt x="905" y="0"/>
                  </a:lnTo>
                  <a:cubicBezTo>
                    <a:pt x="905" y="0"/>
                    <a:pt x="901" y="521"/>
                    <a:pt x="679" y="897"/>
                  </a:cubicBezTo>
                  <a:cubicBezTo>
                    <a:pt x="339" y="838"/>
                    <a:pt x="0" y="779"/>
                    <a:pt x="0" y="779"/>
                  </a:cubicBezTo>
                  <a:cubicBezTo>
                    <a:pt x="205" y="438"/>
                    <a:pt x="224" y="0"/>
                    <a:pt x="22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E2FAC4"/>
                </a:gs>
                <a:gs pos="100000">
                  <a:srgbClr val="D3F8A6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9031" name="Group 119"/>
            <p:cNvGrpSpPr>
              <a:grpSpLocks/>
            </p:cNvGrpSpPr>
            <p:nvPr/>
          </p:nvGrpSpPr>
          <p:grpSpPr bwMode="auto">
            <a:xfrm>
              <a:off x="1601" y="2446"/>
              <a:ext cx="94" cy="69"/>
              <a:chOff x="932" y="942"/>
              <a:chExt cx="114" cy="84"/>
            </a:xfrm>
          </p:grpSpPr>
          <p:sp>
            <p:nvSpPr>
              <p:cNvPr id="39032" name="Line 120"/>
              <p:cNvSpPr>
                <a:spLocks noChangeShapeType="1"/>
              </p:cNvSpPr>
              <p:nvPr/>
            </p:nvSpPr>
            <p:spPr bwMode="auto">
              <a:xfrm rot="-3600000">
                <a:off x="1008" y="963"/>
                <a:ext cx="2" cy="74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anchor="ctr">
                <a:sp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39033" name="Group 121"/>
              <p:cNvGrpSpPr>
                <a:grpSpLocks/>
              </p:cNvGrpSpPr>
              <p:nvPr/>
            </p:nvGrpSpPr>
            <p:grpSpPr bwMode="auto">
              <a:xfrm rot="-3600000">
                <a:off x="938" y="936"/>
                <a:ext cx="84" cy="96"/>
                <a:chOff x="1292" y="3294"/>
                <a:chExt cx="249" cy="272"/>
              </a:xfrm>
            </p:grpSpPr>
            <p:grpSp>
              <p:nvGrpSpPr>
                <p:cNvPr id="39034" name="Group 122"/>
                <p:cNvGrpSpPr>
                  <a:grpSpLocks/>
                </p:cNvGrpSpPr>
                <p:nvPr/>
              </p:nvGrpSpPr>
              <p:grpSpPr bwMode="auto">
                <a:xfrm>
                  <a:off x="1292" y="3385"/>
                  <a:ext cx="249" cy="181"/>
                  <a:chOff x="1791" y="1848"/>
                  <a:chExt cx="908" cy="630"/>
                </a:xfrm>
              </p:grpSpPr>
              <p:sp>
                <p:nvSpPr>
                  <p:cNvPr id="39038" name="AutoShape 123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2040" y="1820"/>
                    <a:ext cx="409" cy="908"/>
                  </a:xfrm>
                  <a:prstGeom prst="flowChartDelay">
                    <a:avLst/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525252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39039" name="Oval 124"/>
                  <p:cNvSpPr>
                    <a:spLocks noChangeArrowheads="1"/>
                  </p:cNvSpPr>
                  <p:nvPr/>
                </p:nvSpPr>
                <p:spPr bwMode="auto">
                  <a:xfrm>
                    <a:off x="1793" y="1848"/>
                    <a:ext cx="902" cy="40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525252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39035" name="Group 125"/>
                <p:cNvGrpSpPr>
                  <a:grpSpLocks/>
                </p:cNvGrpSpPr>
                <p:nvPr/>
              </p:nvGrpSpPr>
              <p:grpSpPr bwMode="auto">
                <a:xfrm>
                  <a:off x="1326" y="3294"/>
                  <a:ext cx="180" cy="181"/>
                  <a:chOff x="1791" y="1848"/>
                  <a:chExt cx="908" cy="630"/>
                </a:xfrm>
              </p:grpSpPr>
              <p:sp>
                <p:nvSpPr>
                  <p:cNvPr id="39036" name="AutoShape 126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2040" y="1820"/>
                    <a:ext cx="409" cy="908"/>
                  </a:xfrm>
                  <a:prstGeom prst="flowChartDelay">
                    <a:avLst/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525252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39037" name="Oval 127"/>
                  <p:cNvSpPr>
                    <a:spLocks noChangeArrowheads="1"/>
                  </p:cNvSpPr>
                  <p:nvPr/>
                </p:nvSpPr>
                <p:spPr bwMode="auto">
                  <a:xfrm>
                    <a:off x="1793" y="1848"/>
                    <a:ext cx="902" cy="40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525252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</p:grpSp>
          </p:grpSp>
        </p:grpSp>
      </p:grpSp>
      <p:sp>
        <p:nvSpPr>
          <p:cNvPr id="108672" name="Rectangle 128"/>
          <p:cNvSpPr>
            <a:spLocks noChangeArrowheads="1"/>
          </p:cNvSpPr>
          <p:nvPr/>
        </p:nvSpPr>
        <p:spPr bwMode="auto">
          <a:xfrm>
            <a:off x="1258888" y="5876925"/>
            <a:ext cx="27368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2000" b="1" u="sng" dirty="0">
                <a:solidFill>
                  <a:srgbClr val="F620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100% </a:t>
            </a:r>
            <a:r>
              <a:rPr lang="ko-KR" altLang="en-US" sz="2000" b="1" u="sng" dirty="0" err="1">
                <a:solidFill>
                  <a:srgbClr val="F620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원도급일</a:t>
            </a:r>
            <a:r>
              <a:rPr lang="ko-KR" altLang="en-US" sz="2000" b="1" u="sng" dirty="0">
                <a:solidFill>
                  <a:srgbClr val="F620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경우 </a:t>
            </a:r>
          </a:p>
          <a:p>
            <a:pPr>
              <a:defRPr/>
            </a:pPr>
            <a:r>
              <a:rPr lang="ko-KR" altLang="en-US" sz="2000" b="1" u="sng" dirty="0">
                <a:solidFill>
                  <a:srgbClr val="F620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보험료산정 </a:t>
            </a:r>
            <a:r>
              <a:rPr lang="ko-KR" altLang="en-US" sz="2000" b="1" u="sng" dirty="0" smtClean="0">
                <a:solidFill>
                  <a:srgbClr val="F6200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보수총액</a:t>
            </a:r>
            <a:endParaRPr lang="ko-KR" altLang="en-US" sz="2000" b="1" u="sng" dirty="0">
              <a:solidFill>
                <a:srgbClr val="F6200A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027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800" dirty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재무제표를 통한 보수총액산출 예시 </a:t>
            </a:r>
            <a:endParaRPr lang="ko-KR" altLang="en-US" sz="2400" dirty="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9028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확정보수총액 </a:t>
            </a:r>
            <a:r>
              <a:rPr lang="ko-KR" altLang="en-US" sz="2800" dirty="0" err="1" smtClean="0"/>
              <a:t>산정시</a:t>
            </a:r>
            <a:r>
              <a:rPr lang="ko-KR" altLang="en-US" sz="2800" dirty="0" smtClean="0"/>
              <a:t> 유의사항 </a:t>
            </a:r>
            <a:endParaRPr lang="ko-KR" altLang="en-US" sz="2400" dirty="0" smtClean="0"/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250825" y="1484784"/>
            <a:ext cx="8640763" cy="178510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공동도급공사를 시공하는 경우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각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+mj-ea"/>
                <a:ea typeface="+mj-ea"/>
              </a:rPr>
              <a:t>참여사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ko-KR" altLang="en-US" sz="2000" dirty="0" err="1">
                <a:solidFill>
                  <a:schemeClr val="accent2"/>
                </a:solidFill>
                <a:latin typeface="+mj-ea"/>
                <a:ea typeface="+mj-ea"/>
              </a:rPr>
              <a:t>지분별로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 신고하는 것이 원칙이며</a:t>
            </a:r>
            <a:r>
              <a:rPr lang="en-US" altLang="ko-KR" sz="2000" dirty="0">
                <a:solidFill>
                  <a:schemeClr val="accent2"/>
                </a:solidFill>
                <a:latin typeface="+mj-ea"/>
                <a:ea typeface="+mj-ea"/>
              </a:rPr>
              <a:t>, 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다만 </a:t>
            </a:r>
            <a:r>
              <a:rPr lang="ko-KR" altLang="en-US" sz="2000" dirty="0" err="1">
                <a:solidFill>
                  <a:schemeClr val="accent2"/>
                </a:solidFill>
                <a:latin typeface="+mj-ea"/>
                <a:ea typeface="+mj-ea"/>
              </a:rPr>
              <a:t>공동수급사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 전체가 </a:t>
            </a:r>
            <a:endParaRPr lang="en-US" altLang="ko-KR" sz="2000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    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합의하여 </a:t>
            </a:r>
            <a:r>
              <a:rPr lang="ko-KR" altLang="en-US" sz="2000" dirty="0" err="1">
                <a:solidFill>
                  <a:schemeClr val="accent2"/>
                </a:solidFill>
                <a:latin typeface="+mj-ea"/>
                <a:ea typeface="+mj-ea"/>
              </a:rPr>
              <a:t>대표사를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 보험가입자로 한 경우에는 </a:t>
            </a:r>
            <a:r>
              <a:rPr lang="ko-KR" altLang="en-US" sz="2000" dirty="0" err="1">
                <a:solidFill>
                  <a:schemeClr val="accent2"/>
                </a:solidFill>
                <a:latin typeface="+mj-ea"/>
                <a:ea typeface="+mj-ea"/>
              </a:rPr>
              <a:t>대표사가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 일괄적으로 </a:t>
            </a:r>
            <a:endParaRPr lang="en-US" altLang="ko-KR" sz="2000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    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신고</a:t>
            </a:r>
            <a:r>
              <a:rPr lang="en-US" altLang="ko-KR" sz="2000" dirty="0">
                <a:solidFill>
                  <a:schemeClr val="accent2"/>
                </a:solidFill>
                <a:latin typeface="+mj-ea"/>
                <a:ea typeface="+mj-ea"/>
              </a:rPr>
              <a:t>, 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납부해야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함</a:t>
            </a:r>
            <a:endParaRPr lang="en-US" altLang="ko-KR" sz="20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pic>
        <p:nvPicPr>
          <p:cNvPr id="16388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28"/>
          <p:cNvSpPr>
            <a:spLocks noChangeArrowheads="1"/>
          </p:cNvSpPr>
          <p:nvPr/>
        </p:nvSpPr>
        <p:spPr bwMode="auto">
          <a:xfrm>
            <a:off x="251520" y="3804136"/>
            <a:ext cx="8640763" cy="178510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하수급인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소속 본사 상용근로자의 고용보험료 납부 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+mj-ea"/>
                <a:ea typeface="+mj-ea"/>
              </a:rPr>
              <a:t>  - </a:t>
            </a:r>
            <a:r>
              <a:rPr lang="ko-KR" altLang="en-US" sz="2000" dirty="0" err="1">
                <a:solidFill>
                  <a:srgbClr val="FF0000"/>
                </a:solidFill>
                <a:latin typeface="+mj-ea"/>
                <a:ea typeface="+mj-ea"/>
              </a:rPr>
              <a:t>하수급</a:t>
            </a:r>
            <a:r>
              <a:rPr lang="ko-KR" altLang="en-US" sz="2000" dirty="0">
                <a:solidFill>
                  <a:srgbClr val="FF0000"/>
                </a:solidFill>
                <a:latin typeface="+mj-ea"/>
                <a:ea typeface="+mj-ea"/>
              </a:rPr>
              <a:t> 공사현장의 </a:t>
            </a:r>
            <a:r>
              <a:rPr lang="ko-KR" altLang="en-US" sz="2000" dirty="0" err="1" smtClean="0">
                <a:solidFill>
                  <a:srgbClr val="FF0000"/>
                </a:solidFill>
                <a:latin typeface="+mj-ea"/>
                <a:ea typeface="+mj-ea"/>
              </a:rPr>
              <a:t>하수급인</a:t>
            </a:r>
            <a:r>
              <a:rPr lang="ko-KR" altLang="en-US" sz="2000" dirty="0" smtClean="0">
                <a:solidFill>
                  <a:srgbClr val="FF0000"/>
                </a:solidFill>
                <a:latin typeface="+mj-ea"/>
                <a:ea typeface="+mj-ea"/>
              </a:rPr>
              <a:t> 본사소속 </a:t>
            </a:r>
            <a:r>
              <a:rPr lang="ko-KR" altLang="en-US" sz="2000" dirty="0">
                <a:solidFill>
                  <a:srgbClr val="FF0000"/>
                </a:solidFill>
                <a:latin typeface="+mj-ea"/>
                <a:ea typeface="+mj-ea"/>
              </a:rPr>
              <a:t>상용근로자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에 대한 </a:t>
            </a:r>
            <a:r>
              <a:rPr lang="ko-KR" altLang="en-US" sz="2000" dirty="0" smtClean="0">
                <a:solidFill>
                  <a:srgbClr val="FF0000"/>
                </a:solidFill>
                <a:latin typeface="+mj-ea"/>
                <a:ea typeface="+mj-ea"/>
              </a:rPr>
              <a:t>고용보험료</a:t>
            </a:r>
            <a:endParaRPr lang="en-US" altLang="ko-KR" sz="2000" dirty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2000" dirty="0" smtClean="0">
                <a:solidFill>
                  <a:srgbClr val="FF0000"/>
                </a:solidFill>
                <a:latin typeface="+mj-ea"/>
                <a:ea typeface="+mj-ea"/>
              </a:rPr>
              <a:t>   </a:t>
            </a:r>
            <a:r>
              <a:rPr lang="ko-KR" altLang="en-US" sz="2000" dirty="0" smtClean="0">
                <a:solidFill>
                  <a:srgbClr val="FF0000"/>
                </a:solidFill>
                <a:latin typeface="+mj-ea"/>
                <a:ea typeface="+mj-ea"/>
              </a:rPr>
              <a:t> 납부주체는 </a:t>
            </a:r>
            <a:r>
              <a:rPr lang="ko-KR" altLang="en-US" sz="2000" dirty="0" err="1" smtClean="0">
                <a:solidFill>
                  <a:srgbClr val="FF0000"/>
                </a:solidFill>
                <a:latin typeface="+mj-ea"/>
                <a:ea typeface="+mj-ea"/>
              </a:rPr>
              <a:t>원수급인</a:t>
            </a:r>
            <a:r>
              <a:rPr lang="ko-KR" altLang="en-US" sz="2000" dirty="0" err="1" smtClean="0">
                <a:solidFill>
                  <a:schemeClr val="accent2"/>
                </a:solidFill>
                <a:latin typeface="+mj-ea"/>
                <a:ea typeface="+mj-ea"/>
              </a:rPr>
              <a:t>임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.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따라서</a:t>
            </a:r>
            <a:r>
              <a:rPr lang="en-US" altLang="ko-KR" sz="2000" dirty="0">
                <a:solidFill>
                  <a:schemeClr val="accent2"/>
                </a:solidFill>
                <a:latin typeface="+mj-ea"/>
                <a:ea typeface="+mj-ea"/>
              </a:rPr>
              <a:t>,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+mj-ea"/>
                <a:ea typeface="+mj-ea"/>
              </a:rPr>
              <a:t>하수급인은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 본사 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고용보험 임금총액 </a:t>
            </a:r>
            <a:endParaRPr lang="en-US" altLang="ko-KR" sz="2000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   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+mj-ea"/>
                <a:ea typeface="+mj-ea"/>
              </a:rPr>
              <a:t>산정시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ko-KR" altLang="en-US" sz="2000" dirty="0" err="1">
                <a:solidFill>
                  <a:schemeClr val="accent2"/>
                </a:solidFill>
                <a:latin typeface="+mj-ea"/>
                <a:ea typeface="+mj-ea"/>
              </a:rPr>
              <a:t>하수급현장에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 파견된 상용근로자 임금은 제외하고 산정해야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함</a:t>
            </a:r>
            <a:endParaRPr lang="ko-KR" altLang="en-US" sz="2000" dirty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8998205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확정보수총액 </a:t>
            </a:r>
            <a:r>
              <a:rPr lang="ko-KR" altLang="en-US" sz="2800" dirty="0" err="1" smtClean="0"/>
              <a:t>산정시</a:t>
            </a:r>
            <a:r>
              <a:rPr lang="ko-KR" altLang="en-US" sz="2800" dirty="0" smtClean="0"/>
              <a:t> 유의사항 </a:t>
            </a:r>
            <a:endParaRPr lang="ko-KR" altLang="en-US" sz="2400" dirty="0" smtClean="0"/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250825" y="1340768"/>
            <a:ext cx="8640763" cy="178510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주택건설업체의 미분양주택 원가 연도 이월 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주택건설업체 중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미분양주택의 원가에 대해서 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주택이 분양되는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연도</a:t>
            </a:r>
            <a:endParaRPr lang="en-US" altLang="ko-KR" sz="2000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    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로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원가를 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이월하는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경우 보수가 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실제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발생한 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연도로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보수를 </a:t>
            </a:r>
            <a:endParaRPr lang="en-US" altLang="ko-KR" sz="2000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    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산입하여 신고</a:t>
            </a:r>
            <a:endParaRPr lang="en-US" altLang="ko-KR" sz="20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pic>
        <p:nvPicPr>
          <p:cNvPr id="16388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28"/>
          <p:cNvSpPr>
            <a:spLocks noChangeArrowheads="1"/>
          </p:cNvSpPr>
          <p:nvPr/>
        </p:nvSpPr>
        <p:spPr bwMode="auto">
          <a:xfrm>
            <a:off x="266161" y="3645024"/>
            <a:ext cx="8640763" cy="2246769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외주공사비 중 일부분의 공사에 대한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노무비를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파악하여 해당 공사는 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하도급 노무비율을 적용하지 않을 수 있는지 여부 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+mj-ea"/>
                <a:ea typeface="+mj-ea"/>
              </a:rPr>
              <a:t>  -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건설업은 수차의 하도급 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관계가 이루어지고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있어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+mj-ea"/>
                <a:ea typeface="+mj-ea"/>
              </a:rPr>
              <a:t>하도급자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 및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+mj-ea"/>
                <a:ea typeface="+mj-ea"/>
              </a:rPr>
              <a:t>복층적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endParaRPr lang="en-US" altLang="ko-KR" sz="2000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   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하도급자의 전체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+mj-ea"/>
                <a:ea typeface="+mj-ea"/>
              </a:rPr>
              <a:t>노무비를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 산출할 수 있는 경우가 아니라면</a:t>
            </a:r>
            <a:endParaRPr lang="en-US" altLang="ko-KR" sz="2000" dirty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    </a:t>
            </a:r>
            <a:r>
              <a:rPr lang="ko-KR" altLang="en-US" sz="2000" dirty="0" smtClean="0">
                <a:solidFill>
                  <a:srgbClr val="FF0000"/>
                </a:solidFill>
                <a:latin typeface="+mj-ea"/>
                <a:ea typeface="+mj-ea"/>
              </a:rPr>
              <a:t> 외주공사비 전체에 하도급 노무비율을 적용하여야 함</a:t>
            </a:r>
            <a:endParaRPr lang="en-US" altLang="ko-KR" sz="20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033186575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6"/>
          <p:cNvSpPr>
            <a:spLocks noChangeArrowheads="1"/>
          </p:cNvSpPr>
          <p:nvPr/>
        </p:nvSpPr>
        <p:spPr bwMode="auto">
          <a:xfrm>
            <a:off x="153988" y="1590675"/>
            <a:ext cx="8836025" cy="4970463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  <a:p>
            <a:pPr>
              <a:spcBef>
                <a:spcPct val="50000"/>
              </a:spcBef>
            </a:pPr>
            <a:endParaRPr lang="ko-KR" altLang="en-US"/>
          </a:p>
        </p:txBody>
      </p:sp>
      <p:sp>
        <p:nvSpPr>
          <p:cNvPr id="33795" name="Text Box 7"/>
          <p:cNvSpPr txBox="1">
            <a:spLocks noChangeArrowheads="1"/>
          </p:cNvSpPr>
          <p:nvPr/>
        </p:nvSpPr>
        <p:spPr bwMode="auto">
          <a:xfrm>
            <a:off x="304800" y="2031131"/>
            <a:ext cx="8534400" cy="449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ko-KR" altLang="en-US"/>
              <a:t> </a:t>
            </a:r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  <a:p>
            <a:pPr eaLnBrk="1" hangingPunct="1">
              <a:spcBef>
                <a:spcPct val="50000"/>
              </a:spcBef>
            </a:pPr>
            <a:endParaRPr lang="ko-KR" altLang="en-US"/>
          </a:p>
        </p:txBody>
      </p:sp>
      <p:sp>
        <p:nvSpPr>
          <p:cNvPr id="33800" name="AutoShape 12"/>
          <p:cNvSpPr>
            <a:spLocks noChangeArrowheads="1"/>
          </p:cNvSpPr>
          <p:nvPr/>
        </p:nvSpPr>
        <p:spPr bwMode="auto">
          <a:xfrm>
            <a:off x="3131840" y="2699469"/>
            <a:ext cx="533400" cy="838200"/>
          </a:xfrm>
          <a:custGeom>
            <a:avLst/>
            <a:gdLst>
              <a:gd name="T0" fmla="*/ 9879013 w 21600"/>
              <a:gd name="T1" fmla="*/ 0 h 21600"/>
              <a:gd name="T2" fmla="*/ 0 w 21600"/>
              <a:gd name="T3" fmla="*/ 16263408 h 21600"/>
              <a:gd name="T4" fmla="*/ 9879013 w 21600"/>
              <a:gd name="T5" fmla="*/ 32526817 h 21600"/>
              <a:gd name="T6" fmla="*/ 13172017 w 21600"/>
              <a:gd name="T7" fmla="*/ 1626340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3801" name="AutoShape 13"/>
          <p:cNvSpPr>
            <a:spLocks noChangeArrowheads="1"/>
          </p:cNvSpPr>
          <p:nvPr/>
        </p:nvSpPr>
        <p:spPr bwMode="auto">
          <a:xfrm>
            <a:off x="3059113" y="5002931"/>
            <a:ext cx="533400" cy="838200"/>
          </a:xfrm>
          <a:custGeom>
            <a:avLst/>
            <a:gdLst>
              <a:gd name="T0" fmla="*/ 9879013 w 21600"/>
              <a:gd name="T1" fmla="*/ 0 h 21600"/>
              <a:gd name="T2" fmla="*/ 0 w 21600"/>
              <a:gd name="T3" fmla="*/ 16263408 h 21600"/>
              <a:gd name="T4" fmla="*/ 9879013 w 21600"/>
              <a:gd name="T5" fmla="*/ 32526817 h 21600"/>
              <a:gd name="T6" fmla="*/ 13172017 w 21600"/>
              <a:gd name="T7" fmla="*/ 1626340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3802" name="AutoShape 14"/>
          <p:cNvSpPr>
            <a:spLocks noChangeArrowheads="1"/>
          </p:cNvSpPr>
          <p:nvPr/>
        </p:nvSpPr>
        <p:spPr bwMode="auto">
          <a:xfrm>
            <a:off x="3124200" y="3783731"/>
            <a:ext cx="381000" cy="1143000"/>
          </a:xfrm>
          <a:prstGeom prst="curvedLeftArrow">
            <a:avLst>
              <a:gd name="adj1" fmla="val 60000"/>
              <a:gd name="adj2" fmla="val 120000"/>
              <a:gd name="adj3" fmla="val 33333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407214"/>
            <a:ext cx="6337300" cy="40011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개산보험료의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신고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납부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개요</a:t>
            </a:r>
            <a:endParaRPr lang="ko-KR" altLang="en-US" sz="2000" dirty="0">
              <a:solidFill>
                <a:srgbClr val="66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805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800" dirty="0" err="1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개산보험료의</a:t>
            </a:r>
            <a:r>
              <a:rPr lang="ko-KR" altLang="en-US" sz="2800" dirty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신고</a:t>
            </a:r>
            <a:r>
              <a:rPr lang="en-US" altLang="ko-KR" sz="2800" dirty="0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sz="2800" dirty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납부 </a:t>
            </a:r>
          </a:p>
        </p:txBody>
      </p:sp>
      <p:pic>
        <p:nvPicPr>
          <p:cNvPr id="33806" name="Picture 37" descr="08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AutoShape 20"/>
          <p:cNvSpPr>
            <a:spLocks noChangeArrowheads="1"/>
          </p:cNvSpPr>
          <p:nvPr/>
        </p:nvSpPr>
        <p:spPr bwMode="auto">
          <a:xfrm>
            <a:off x="323528" y="2036294"/>
            <a:ext cx="2650257" cy="1959269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en-US" altLang="ko-KR" sz="2600" b="1" dirty="0" smtClean="0">
                <a:solidFill>
                  <a:schemeClr val="accent6"/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‘14</a:t>
            </a:r>
            <a:r>
              <a:rPr lang="ko-KR" altLang="en-US" sz="2600" b="1" dirty="0" smtClean="0">
                <a:solidFill>
                  <a:schemeClr val="accent6"/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년도 </a:t>
            </a:r>
            <a:r>
              <a:rPr lang="ko-KR" altLang="en-US" sz="2600" b="1" dirty="0" err="1" smtClean="0">
                <a:solidFill>
                  <a:srgbClr val="FF0000"/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개산보험료</a:t>
            </a:r>
            <a:r>
              <a:rPr lang="ko-KR" altLang="en-US" sz="2600" b="1" dirty="0" smtClean="0">
                <a:solidFill>
                  <a:schemeClr val="accent6"/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 신고</a:t>
            </a:r>
            <a:endParaRPr lang="ko-KR" altLang="en-US" sz="2600" b="1" dirty="0">
              <a:solidFill>
                <a:schemeClr val="accent6"/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 bwMode="auto">
          <a:xfrm>
            <a:off x="3779912" y="1907331"/>
            <a:ext cx="5154208" cy="216024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산정기간 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:‘</a:t>
            </a:r>
            <a:r>
              <a:rPr lang="en-US" altLang="ko-KR" sz="1400" spc="-1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14.1.1.~</a:t>
            </a:r>
            <a:r>
              <a:rPr lang="en-US" altLang="ko-KR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‘</a:t>
            </a:r>
            <a:r>
              <a:rPr lang="en-US" altLang="ko-KR" sz="1400" spc="-1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14.12.31.</a:t>
            </a:r>
            <a:endParaRPr lang="en-US" altLang="ko-KR" sz="1400" spc="-1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신고납부기한 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:‘14.3.31.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까지</a:t>
            </a:r>
            <a:endParaRPr lang="en-US" altLang="ko-KR" sz="14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산정방법 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추정보수총액 </a:t>
            </a:r>
            <a:r>
              <a:rPr lang="en-US" altLang="ko-KR" sz="1400" b="1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× </a:t>
            </a:r>
            <a:r>
              <a:rPr lang="ko-KR" altLang="en-US" sz="1400" dirty="0" err="1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보험료율</a:t>
            </a:r>
            <a:endParaRPr lang="en-US" altLang="ko-KR" sz="1400" dirty="0" smtClean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- 2014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ko-KR" altLang="en-US" sz="1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추정보수총액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 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2013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ko-KR" altLang="en-US" sz="1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확정보수총액의 </a:t>
            </a:r>
            <a:endParaRPr lang="en-US" altLang="ko-KR" sz="14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4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70/100 </a:t>
            </a:r>
            <a:r>
              <a:rPr lang="ko-KR" altLang="en-US" sz="1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이상 </a:t>
            </a:r>
            <a:r>
              <a:rPr lang="en-US" altLang="ko-KR" sz="1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130/100</a:t>
            </a:r>
            <a:r>
              <a:rPr lang="ko-KR" altLang="en-US" sz="1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이하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 경우는 </a:t>
            </a:r>
            <a:r>
              <a:rPr lang="ko-KR" altLang="en-US" sz="1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확정보수총액과 </a:t>
            </a:r>
            <a:endParaRPr lang="en-US" altLang="ko-KR" sz="14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4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</a:t>
            </a:r>
            <a:r>
              <a:rPr lang="ko-KR" altLang="en-US" sz="1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동일하게 산정</a:t>
            </a:r>
            <a:endParaRPr lang="en-US" altLang="ko-KR" sz="1400" dirty="0" smtClean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7" name="AutoShape 20"/>
          <p:cNvSpPr>
            <a:spLocks noChangeArrowheads="1"/>
          </p:cNvSpPr>
          <p:nvPr/>
        </p:nvSpPr>
        <p:spPr bwMode="auto">
          <a:xfrm>
            <a:off x="323528" y="4427611"/>
            <a:ext cx="2650257" cy="1959269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2600" b="1" dirty="0" smtClean="0">
                <a:solidFill>
                  <a:schemeClr val="accent6"/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감액조정신청</a:t>
            </a:r>
            <a:endParaRPr lang="ko-KR" altLang="en-US" sz="2600" b="1" dirty="0">
              <a:solidFill>
                <a:schemeClr val="accent6"/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33803" name="AutoShape 15"/>
          <p:cNvSpPr>
            <a:spLocks noChangeArrowheads="1"/>
          </p:cNvSpPr>
          <p:nvPr/>
        </p:nvSpPr>
        <p:spPr bwMode="auto">
          <a:xfrm>
            <a:off x="1752600" y="3555131"/>
            <a:ext cx="1371600" cy="1447800"/>
          </a:xfrm>
          <a:prstGeom prst="irregularSeal1">
            <a:avLst/>
          </a:prstGeom>
          <a:solidFill>
            <a:srgbClr val="FFFF00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ko-KR" sz="1200" b="1" dirty="0">
                <a:solidFill>
                  <a:srgbClr val="FF0000"/>
                </a:solidFill>
              </a:rPr>
              <a:t>30% DOWN</a:t>
            </a:r>
          </a:p>
        </p:txBody>
      </p:sp>
      <p:sp>
        <p:nvSpPr>
          <p:cNvPr id="18" name="직사각형 17"/>
          <p:cNvSpPr/>
          <p:nvPr/>
        </p:nvSpPr>
        <p:spPr bwMode="auto">
          <a:xfrm>
            <a:off x="3779912" y="4355603"/>
            <a:ext cx="5154208" cy="216024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신청대상 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400" dirty="0" err="1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연도중에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사업규모를 축소하여 실제 </a:t>
            </a:r>
            <a:r>
              <a:rPr lang="ko-KR" altLang="en-US" sz="1400" dirty="0" err="1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개산보험료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1400" dirty="0" smtClean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총액이 신고한 </a:t>
            </a:r>
            <a:r>
              <a:rPr lang="ko-KR" altLang="en-US" sz="1400" dirty="0" err="1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개산보험료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총액보다 </a:t>
            </a:r>
            <a:r>
              <a:rPr lang="en-US" altLang="ko-KR" sz="1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30%</a:t>
            </a:r>
            <a:r>
              <a:rPr lang="ko-KR" altLang="en-US" sz="1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이상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1400" dirty="0" smtClean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400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</a:t>
            </a:r>
            <a:r>
              <a:rPr lang="ko-KR" altLang="en-US" sz="1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감소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한 사업장</a:t>
            </a:r>
            <a:endParaRPr lang="en-US" altLang="ko-KR" sz="1400" spc="-1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신청기간 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당해 보험연도 중</a:t>
            </a:r>
            <a:endParaRPr lang="en-US" altLang="ko-KR" sz="14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lnSpc>
                <a:spcPct val="150000"/>
              </a:lnSpc>
              <a:spcBef>
                <a:spcPct val="20000"/>
              </a:spcBef>
              <a:buFont typeface="Wingdings" panose="05000000000000000000" pitchFamily="2" charset="2"/>
              <a:buChar char="v"/>
              <a:defRPr/>
            </a:pP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제출서류 </a:t>
            </a:r>
            <a:endParaRPr lang="en-US" altLang="ko-KR" sz="1400" dirty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- </a:t>
            </a:r>
            <a:r>
              <a:rPr lang="ko-KR" altLang="en-US" sz="1400" dirty="0" err="1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개산보험료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4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감액조정신청서</a:t>
            </a:r>
            <a:r>
              <a:rPr lang="en-US" altLang="ko-KR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400" dirty="0" smtClean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매출원장 등</a:t>
            </a:r>
            <a:endParaRPr lang="en-US" altLang="ko-KR" sz="1400" dirty="0" smtClean="0">
              <a:solidFill>
                <a:schemeClr val="accent6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1200935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err="1" smtClean="0"/>
              <a:t>개산보수총액</a:t>
            </a:r>
            <a:r>
              <a:rPr lang="ko-KR" altLang="en-US" sz="2800" dirty="0" smtClean="0"/>
              <a:t> </a:t>
            </a:r>
            <a:r>
              <a:rPr lang="ko-KR" altLang="en-US" sz="2800" dirty="0" err="1" smtClean="0"/>
              <a:t>산정시</a:t>
            </a:r>
            <a:r>
              <a:rPr lang="ko-KR" altLang="en-US" sz="2800" dirty="0" smtClean="0"/>
              <a:t> 유의사항 </a:t>
            </a:r>
            <a:endParaRPr lang="ko-KR" altLang="en-US" sz="2400" dirty="0" smtClean="0"/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250825" y="1371546"/>
            <a:ext cx="8640763" cy="86177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만</a:t>
            </a:r>
            <a:r>
              <a:rPr lang="en-US" altLang="ko-K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65</a:t>
            </a:r>
            <a:r>
              <a:rPr lang="ko-KR" altLang="en-US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세이상자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고용보험료 징수 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보험료징수법 개정으로 </a:t>
            </a:r>
            <a:r>
              <a:rPr lang="en-US" altLang="ko-K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2014.1.1.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부터 고용보험료 징수</a:t>
            </a:r>
            <a:endParaRPr lang="en-US" altLang="ko-KR" sz="20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pic>
        <p:nvPicPr>
          <p:cNvPr id="16388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AutoShape 12"/>
          <p:cNvSpPr>
            <a:spLocks noChangeArrowheads="1"/>
          </p:cNvSpPr>
          <p:nvPr/>
        </p:nvSpPr>
        <p:spPr bwMode="auto">
          <a:xfrm>
            <a:off x="5724127" y="4337398"/>
            <a:ext cx="3010298" cy="132385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2000" dirty="0" err="1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미징</a:t>
            </a:r>
            <a:r>
              <a:rPr lang="ko-KR" altLang="en-US" sz="2000" dirty="0" err="1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수</a:t>
            </a:r>
            <a:endParaRPr lang="ko-KR" altLang="en-US" sz="2000" dirty="0">
              <a:solidFill>
                <a:srgbClr val="FF0000"/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7" name="AutoShape 13"/>
          <p:cNvSpPr>
            <a:spLocks noChangeArrowheads="1"/>
          </p:cNvSpPr>
          <p:nvPr/>
        </p:nvSpPr>
        <p:spPr bwMode="auto">
          <a:xfrm>
            <a:off x="2915818" y="4337398"/>
            <a:ext cx="2808310" cy="132385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징수</a:t>
            </a:r>
            <a:endParaRPr lang="ko-KR" altLang="en-US" dirty="0">
              <a:solidFill>
                <a:schemeClr val="accent2">
                  <a:lumMod val="75000"/>
                </a:schemeClr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8" name="AutoShape 14"/>
          <p:cNvSpPr>
            <a:spLocks noChangeArrowheads="1"/>
          </p:cNvSpPr>
          <p:nvPr/>
        </p:nvSpPr>
        <p:spPr bwMode="auto">
          <a:xfrm>
            <a:off x="409575" y="4365104"/>
            <a:ext cx="2506242" cy="1296144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실업급여</a:t>
            </a:r>
            <a:endParaRPr lang="en-US" altLang="ko-KR" dirty="0" smtClean="0">
              <a:solidFill>
                <a:schemeClr val="accent2">
                  <a:lumMod val="75000"/>
                </a:schemeClr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보험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료</a:t>
            </a:r>
            <a:endParaRPr lang="ko-KR" altLang="en-US" dirty="0">
              <a:solidFill>
                <a:schemeClr val="accent2">
                  <a:lumMod val="75000"/>
                </a:schemeClr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9" name="AutoShape 15"/>
          <p:cNvSpPr>
            <a:spLocks noChangeArrowheads="1"/>
          </p:cNvSpPr>
          <p:nvPr/>
        </p:nvSpPr>
        <p:spPr bwMode="auto">
          <a:xfrm>
            <a:off x="5724127" y="3068538"/>
            <a:ext cx="3010297" cy="12688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징수</a:t>
            </a:r>
            <a:endParaRPr lang="ko-KR" altLang="en-US" dirty="0">
              <a:solidFill>
                <a:schemeClr val="accent2">
                  <a:lumMod val="75000"/>
                </a:schemeClr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0" name="AutoShape 16"/>
          <p:cNvSpPr>
            <a:spLocks noChangeArrowheads="1"/>
          </p:cNvSpPr>
          <p:nvPr/>
        </p:nvSpPr>
        <p:spPr bwMode="auto">
          <a:xfrm>
            <a:off x="2915818" y="3068538"/>
            <a:ext cx="2808310" cy="12688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징수</a:t>
            </a:r>
            <a:endParaRPr lang="ko-KR" altLang="en-US" dirty="0">
              <a:solidFill>
                <a:schemeClr val="accent2">
                  <a:lumMod val="75000"/>
                </a:schemeClr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1" name="AutoShape 17"/>
          <p:cNvSpPr>
            <a:spLocks noChangeArrowheads="1"/>
          </p:cNvSpPr>
          <p:nvPr/>
        </p:nvSpPr>
        <p:spPr bwMode="auto">
          <a:xfrm>
            <a:off x="409574" y="3068538"/>
            <a:ext cx="2506242" cy="12688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고용안정</a:t>
            </a:r>
            <a:r>
              <a:rPr lang="en-US" altLang="ko-KR" dirty="0" smtClean="0"/>
              <a:t>·</a:t>
            </a: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··</a:t>
            </a:r>
            <a:endParaRPr lang="en-US" altLang="ko-KR" dirty="0">
              <a:solidFill>
                <a:schemeClr val="accent2">
                  <a:lumMod val="75000"/>
                </a:schemeClr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직업능력개발사업</a:t>
            </a:r>
            <a:endParaRPr lang="en-US" altLang="ko-KR" dirty="0" smtClean="0">
              <a:solidFill>
                <a:schemeClr val="accent2">
                  <a:lumMod val="75000"/>
                </a:schemeClr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보험</a:t>
            </a:r>
            <a:r>
              <a:rPr lang="ko-KR" altLang="en-US" dirty="0">
                <a:solidFill>
                  <a:schemeClr val="accent2">
                    <a:lumMod val="75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료</a:t>
            </a:r>
            <a:endParaRPr lang="ko-KR" altLang="en-US" dirty="0">
              <a:solidFill>
                <a:schemeClr val="accent2">
                  <a:lumMod val="75000"/>
                </a:schemeClr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2" name="AutoShape 18"/>
          <p:cNvSpPr>
            <a:spLocks noChangeArrowheads="1"/>
          </p:cNvSpPr>
          <p:nvPr/>
        </p:nvSpPr>
        <p:spPr bwMode="auto">
          <a:xfrm>
            <a:off x="5652120" y="2472606"/>
            <a:ext cx="3082305" cy="6477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b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만</a:t>
            </a:r>
            <a:r>
              <a:rPr lang="en-US" altLang="ko-KR" b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65</a:t>
            </a:r>
            <a:r>
              <a:rPr lang="ko-KR" altLang="en-US" b="1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세 이후 </a:t>
            </a:r>
            <a:r>
              <a:rPr lang="ko-KR" altLang="en-US" b="1" spc="-15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고용된 자</a:t>
            </a:r>
            <a:endParaRPr lang="ko-KR" altLang="en-US" b="1" spc="-15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3" name="AutoShape 19"/>
          <p:cNvSpPr>
            <a:spLocks noChangeArrowheads="1"/>
          </p:cNvSpPr>
          <p:nvPr/>
        </p:nvSpPr>
        <p:spPr bwMode="auto">
          <a:xfrm>
            <a:off x="2915818" y="2472606"/>
            <a:ext cx="2808310" cy="6477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만</a:t>
            </a:r>
            <a:r>
              <a:rPr lang="en-US" altLang="ko-K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65</a:t>
            </a:r>
            <a:r>
              <a:rPr lang="ko-KR" alt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세 전 </a:t>
            </a:r>
            <a:r>
              <a:rPr lang="ko-KR" altLang="en-U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고용된 자</a:t>
            </a:r>
            <a:endParaRPr lang="ko-KR" altLang="en-US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4" name="AutoShape 20"/>
          <p:cNvSpPr>
            <a:spLocks noChangeArrowheads="1"/>
          </p:cNvSpPr>
          <p:nvPr/>
        </p:nvSpPr>
        <p:spPr bwMode="auto">
          <a:xfrm>
            <a:off x="409575" y="2472606"/>
            <a:ext cx="2506241" cy="6477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구 분</a:t>
            </a:r>
          </a:p>
        </p:txBody>
      </p:sp>
      <p:sp>
        <p:nvSpPr>
          <p:cNvPr id="15" name="Line 21"/>
          <p:cNvSpPr>
            <a:spLocks noChangeShapeType="1"/>
          </p:cNvSpPr>
          <p:nvPr/>
        </p:nvSpPr>
        <p:spPr bwMode="auto">
          <a:xfrm>
            <a:off x="466725" y="2529235"/>
            <a:ext cx="1800225" cy="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 algn="ctr">
              <a:defRPr/>
            </a:pPr>
            <a:endParaRPr lang="ko-KR" altLang="en-US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6" name="Line 22"/>
          <p:cNvSpPr>
            <a:spLocks noChangeShapeType="1"/>
          </p:cNvSpPr>
          <p:nvPr/>
        </p:nvSpPr>
        <p:spPr bwMode="auto">
          <a:xfrm>
            <a:off x="466725" y="5993160"/>
            <a:ext cx="1800225" cy="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ko-KR" altLang="en-US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7" name="Line 23"/>
          <p:cNvSpPr>
            <a:spLocks noChangeShapeType="1"/>
          </p:cNvSpPr>
          <p:nvPr/>
        </p:nvSpPr>
        <p:spPr bwMode="auto">
          <a:xfrm>
            <a:off x="409575" y="2529235"/>
            <a:ext cx="0" cy="64770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 algn="ctr">
              <a:defRPr/>
            </a:pPr>
            <a:endParaRPr lang="ko-KR" altLang="en-US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8" name="Line 24"/>
          <p:cNvSpPr>
            <a:spLocks noChangeShapeType="1"/>
          </p:cNvSpPr>
          <p:nvPr/>
        </p:nvSpPr>
        <p:spPr bwMode="auto">
          <a:xfrm>
            <a:off x="8372475" y="2529235"/>
            <a:ext cx="0" cy="64770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 algn="ctr">
              <a:defRPr/>
            </a:pPr>
            <a:endParaRPr lang="ko-KR" altLang="en-US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0" name="Line 25"/>
          <p:cNvSpPr>
            <a:spLocks noChangeShapeType="1"/>
          </p:cNvSpPr>
          <p:nvPr/>
        </p:nvSpPr>
        <p:spPr bwMode="auto">
          <a:xfrm>
            <a:off x="2138363" y="2529235"/>
            <a:ext cx="3087687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 algn="ctr">
              <a:defRPr/>
            </a:pPr>
            <a:endParaRPr lang="ko-KR" altLang="en-US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1" name="Line 26"/>
          <p:cNvSpPr>
            <a:spLocks noChangeShapeType="1"/>
          </p:cNvSpPr>
          <p:nvPr/>
        </p:nvSpPr>
        <p:spPr bwMode="auto">
          <a:xfrm>
            <a:off x="409575" y="3205510"/>
            <a:ext cx="0" cy="11318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ko-KR" altLang="en-US">
              <a:solidFill>
                <a:schemeClr val="accent2">
                  <a:lumMod val="75000"/>
                </a:schemeClr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2" name="Line 27"/>
          <p:cNvSpPr>
            <a:spLocks noChangeShapeType="1"/>
          </p:cNvSpPr>
          <p:nvPr/>
        </p:nvSpPr>
        <p:spPr bwMode="auto">
          <a:xfrm>
            <a:off x="5205413" y="2529235"/>
            <a:ext cx="3302000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 algn="ctr">
              <a:defRPr/>
            </a:pPr>
            <a:endParaRPr lang="ko-KR" altLang="en-US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3" name="Line 28"/>
          <p:cNvSpPr>
            <a:spLocks noChangeShapeType="1"/>
          </p:cNvSpPr>
          <p:nvPr/>
        </p:nvSpPr>
        <p:spPr bwMode="auto">
          <a:xfrm>
            <a:off x="8372475" y="3205510"/>
            <a:ext cx="0" cy="11318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ko-KR" altLang="en-US">
              <a:solidFill>
                <a:schemeClr val="accent2">
                  <a:lumMod val="75000"/>
                </a:schemeClr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4" name="Line 29"/>
          <p:cNvSpPr>
            <a:spLocks noChangeShapeType="1"/>
          </p:cNvSpPr>
          <p:nvPr/>
        </p:nvSpPr>
        <p:spPr bwMode="auto">
          <a:xfrm>
            <a:off x="409575" y="4337398"/>
            <a:ext cx="0" cy="1655762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ko-KR" altLang="en-US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5" name="Line 30"/>
          <p:cNvSpPr>
            <a:spLocks noChangeShapeType="1"/>
          </p:cNvSpPr>
          <p:nvPr/>
        </p:nvSpPr>
        <p:spPr bwMode="auto">
          <a:xfrm>
            <a:off x="8372475" y="4337398"/>
            <a:ext cx="0" cy="1655762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ko-KR" altLang="en-US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6" name="Line 31"/>
          <p:cNvSpPr>
            <a:spLocks noChangeShapeType="1"/>
          </p:cNvSpPr>
          <p:nvPr/>
        </p:nvSpPr>
        <p:spPr bwMode="auto">
          <a:xfrm>
            <a:off x="2138363" y="5993160"/>
            <a:ext cx="3087687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ko-KR" altLang="en-US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7" name="Line 32"/>
          <p:cNvSpPr>
            <a:spLocks noChangeShapeType="1"/>
          </p:cNvSpPr>
          <p:nvPr/>
        </p:nvSpPr>
        <p:spPr bwMode="auto">
          <a:xfrm>
            <a:off x="5205413" y="5993160"/>
            <a:ext cx="3302000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ko-KR" altLang="en-US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0315205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4"/>
          <p:cNvGrpSpPr>
            <a:grpSpLocks noChangeAspect="1"/>
          </p:cNvGrpSpPr>
          <p:nvPr/>
        </p:nvGrpSpPr>
        <p:grpSpPr bwMode="auto">
          <a:xfrm>
            <a:off x="323850" y="1556792"/>
            <a:ext cx="3887788" cy="720725"/>
            <a:chOff x="-1112" y="2613"/>
            <a:chExt cx="612" cy="612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810" name="AutoShape 5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811" name="AutoShape 6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27" name="AutoShape 7"/>
            <p:cNvSpPr>
              <a:spLocks noChangeAspect="1" noChangeArrowheads="1"/>
            </p:cNvSpPr>
            <p:nvPr/>
          </p:nvSpPr>
          <p:spPr bwMode="auto">
            <a:xfrm>
              <a:off x="-882" y="2776"/>
              <a:ext cx="152" cy="287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ko-KR" altLang="en-US" sz="2000" b="1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7030A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구     분</a:t>
              </a:r>
            </a:p>
          </p:txBody>
        </p:sp>
      </p:grpSp>
      <p:grpSp>
        <p:nvGrpSpPr>
          <p:cNvPr id="30723" name="Group 8"/>
          <p:cNvGrpSpPr>
            <a:grpSpLocks noChangeAspect="1"/>
          </p:cNvGrpSpPr>
          <p:nvPr/>
        </p:nvGrpSpPr>
        <p:grpSpPr bwMode="auto">
          <a:xfrm>
            <a:off x="4283496" y="1558380"/>
            <a:ext cx="1944688" cy="711200"/>
            <a:chOff x="-1112" y="2613"/>
            <a:chExt cx="612" cy="612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807" name="AutoShape 9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808" name="AutoShape 10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31" name="AutoShape 11"/>
            <p:cNvSpPr>
              <a:spLocks noChangeAspect="1" noChangeArrowheads="1"/>
            </p:cNvSpPr>
            <p:nvPr/>
          </p:nvSpPr>
          <p:spPr bwMode="auto">
            <a:xfrm>
              <a:off x="-989" y="2770"/>
              <a:ext cx="366" cy="293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7030A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2013</a:t>
              </a:r>
              <a:r>
                <a:rPr lang="ko-KR" altLang="en-US" sz="20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7030A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년도</a:t>
              </a:r>
              <a:endParaRPr lang="ko-KR" altLang="en-U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0724" name="Group 12"/>
          <p:cNvGrpSpPr>
            <a:grpSpLocks noChangeAspect="1"/>
          </p:cNvGrpSpPr>
          <p:nvPr/>
        </p:nvGrpSpPr>
        <p:grpSpPr bwMode="auto">
          <a:xfrm>
            <a:off x="6299274" y="1558380"/>
            <a:ext cx="2089150" cy="711200"/>
            <a:chOff x="-1112" y="2613"/>
            <a:chExt cx="612" cy="612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804" name="AutoShape 13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805" name="AutoShape 14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35" name="AutoShape 15"/>
            <p:cNvSpPr>
              <a:spLocks noChangeAspect="1" noChangeArrowheads="1"/>
            </p:cNvSpPr>
            <p:nvPr/>
          </p:nvSpPr>
          <p:spPr bwMode="auto">
            <a:xfrm>
              <a:off x="-975" y="2770"/>
              <a:ext cx="341" cy="293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7030A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2014</a:t>
              </a:r>
              <a:r>
                <a:rPr lang="ko-KR" altLang="en-US" sz="20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rgbClr val="7030A0"/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년도</a:t>
              </a:r>
              <a:endParaRPr lang="ko-KR" altLang="en-US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0725" name="Group 16"/>
          <p:cNvGrpSpPr>
            <a:grpSpLocks/>
          </p:cNvGrpSpPr>
          <p:nvPr/>
        </p:nvGrpSpPr>
        <p:grpSpPr bwMode="auto">
          <a:xfrm>
            <a:off x="323850" y="2296315"/>
            <a:ext cx="2159000" cy="1203454"/>
            <a:chOff x="1453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801" name="AutoShape 17"/>
            <p:cNvSpPr>
              <a:spLocks noChangeAspect="1" noChangeArrowheads="1"/>
            </p:cNvSpPr>
            <p:nvPr/>
          </p:nvSpPr>
          <p:spPr bwMode="auto">
            <a:xfrm>
              <a:off x="1453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802" name="AutoShape 18"/>
            <p:cNvSpPr>
              <a:spLocks noChangeAspect="1" noChangeArrowheads="1"/>
            </p:cNvSpPr>
            <p:nvPr/>
          </p:nvSpPr>
          <p:spPr bwMode="auto">
            <a:xfrm>
              <a:off x="1483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39" name="AutoShape 19"/>
            <p:cNvSpPr>
              <a:spLocks noChangeAspect="1" noChangeArrowheads="1"/>
            </p:cNvSpPr>
            <p:nvPr/>
          </p:nvSpPr>
          <p:spPr bwMode="auto">
            <a:xfrm>
              <a:off x="1546" y="2805"/>
              <a:ext cx="489" cy="199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ko-KR" altLang="en-US" sz="2000" dirty="0" err="1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산재보험료율</a:t>
              </a:r>
              <a:endParaRPr lang="ko-KR" altLang="en-US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0726" name="Group 20"/>
          <p:cNvGrpSpPr>
            <a:grpSpLocks/>
          </p:cNvGrpSpPr>
          <p:nvPr/>
        </p:nvGrpSpPr>
        <p:grpSpPr bwMode="auto">
          <a:xfrm>
            <a:off x="323850" y="3544218"/>
            <a:ext cx="3887788" cy="576262"/>
            <a:chOff x="1453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98" name="AutoShape 21"/>
            <p:cNvSpPr>
              <a:spLocks noChangeAspect="1" noChangeArrowheads="1"/>
            </p:cNvSpPr>
            <p:nvPr/>
          </p:nvSpPr>
          <p:spPr bwMode="auto">
            <a:xfrm>
              <a:off x="1453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99" name="AutoShape 22"/>
            <p:cNvSpPr>
              <a:spLocks noChangeAspect="1" noChangeArrowheads="1"/>
            </p:cNvSpPr>
            <p:nvPr/>
          </p:nvSpPr>
          <p:spPr bwMode="auto">
            <a:xfrm>
              <a:off x="1483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43" name="AutoShape 23"/>
            <p:cNvSpPr>
              <a:spLocks noChangeAspect="1" noChangeArrowheads="1"/>
            </p:cNvSpPr>
            <p:nvPr/>
          </p:nvSpPr>
          <p:spPr bwMode="auto">
            <a:xfrm>
              <a:off x="1633" y="2707"/>
              <a:ext cx="314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ko-KR" altLang="en-US" sz="20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임금채권부담금</a:t>
              </a:r>
            </a:p>
          </p:txBody>
        </p:sp>
      </p:grpSp>
      <p:grpSp>
        <p:nvGrpSpPr>
          <p:cNvPr id="30727" name="Group 24"/>
          <p:cNvGrpSpPr>
            <a:grpSpLocks/>
          </p:cNvGrpSpPr>
          <p:nvPr/>
        </p:nvGrpSpPr>
        <p:grpSpPr bwMode="auto">
          <a:xfrm>
            <a:off x="323850" y="4768180"/>
            <a:ext cx="3887788" cy="576263"/>
            <a:chOff x="1453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95" name="AutoShape 25"/>
            <p:cNvSpPr>
              <a:spLocks noChangeAspect="1" noChangeArrowheads="1"/>
            </p:cNvSpPr>
            <p:nvPr/>
          </p:nvSpPr>
          <p:spPr bwMode="auto">
            <a:xfrm>
              <a:off x="1453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96" name="AutoShape 26"/>
            <p:cNvSpPr>
              <a:spLocks noChangeAspect="1" noChangeArrowheads="1"/>
            </p:cNvSpPr>
            <p:nvPr/>
          </p:nvSpPr>
          <p:spPr bwMode="auto">
            <a:xfrm>
              <a:off x="1483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47" name="AutoShape 27"/>
            <p:cNvSpPr>
              <a:spLocks noChangeAspect="1" noChangeArrowheads="1"/>
            </p:cNvSpPr>
            <p:nvPr/>
          </p:nvSpPr>
          <p:spPr bwMode="auto">
            <a:xfrm>
              <a:off x="1699" y="2707"/>
              <a:ext cx="182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ko-KR" altLang="en-US" sz="20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노무비율</a:t>
              </a:r>
            </a:p>
          </p:txBody>
        </p:sp>
      </p:grpSp>
      <p:grpSp>
        <p:nvGrpSpPr>
          <p:cNvPr id="30728" name="Group 28"/>
          <p:cNvGrpSpPr>
            <a:grpSpLocks/>
          </p:cNvGrpSpPr>
          <p:nvPr/>
        </p:nvGrpSpPr>
        <p:grpSpPr bwMode="auto">
          <a:xfrm>
            <a:off x="323850" y="5373018"/>
            <a:ext cx="3887788" cy="576262"/>
            <a:chOff x="1453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92" name="AutoShape 29"/>
            <p:cNvSpPr>
              <a:spLocks noChangeAspect="1" noChangeArrowheads="1"/>
            </p:cNvSpPr>
            <p:nvPr/>
          </p:nvSpPr>
          <p:spPr bwMode="auto">
            <a:xfrm>
              <a:off x="1453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93" name="AutoShape 30"/>
            <p:cNvSpPr>
              <a:spLocks noChangeAspect="1" noChangeArrowheads="1"/>
            </p:cNvSpPr>
            <p:nvPr/>
          </p:nvSpPr>
          <p:spPr bwMode="auto">
            <a:xfrm>
              <a:off x="1483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51" name="AutoShape 31"/>
            <p:cNvSpPr>
              <a:spLocks noChangeAspect="1" noChangeArrowheads="1"/>
            </p:cNvSpPr>
            <p:nvPr/>
          </p:nvSpPr>
          <p:spPr bwMode="auto">
            <a:xfrm>
              <a:off x="1633" y="2707"/>
              <a:ext cx="314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ko-KR" altLang="en-US" sz="20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하도급노무비율</a:t>
              </a:r>
            </a:p>
          </p:txBody>
        </p:sp>
      </p:grpSp>
      <p:grpSp>
        <p:nvGrpSpPr>
          <p:cNvPr id="30729" name="Group 32"/>
          <p:cNvGrpSpPr>
            <a:grpSpLocks/>
          </p:cNvGrpSpPr>
          <p:nvPr/>
        </p:nvGrpSpPr>
        <p:grpSpPr bwMode="auto">
          <a:xfrm>
            <a:off x="2484438" y="2923505"/>
            <a:ext cx="1728787" cy="576263"/>
            <a:chOff x="1453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89" name="AutoShape 33"/>
            <p:cNvSpPr>
              <a:spLocks noChangeAspect="1" noChangeArrowheads="1"/>
            </p:cNvSpPr>
            <p:nvPr/>
          </p:nvSpPr>
          <p:spPr bwMode="auto">
            <a:xfrm>
              <a:off x="1453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90" name="AutoShape 34"/>
            <p:cNvSpPr>
              <a:spLocks noChangeAspect="1" noChangeArrowheads="1"/>
            </p:cNvSpPr>
            <p:nvPr/>
          </p:nvSpPr>
          <p:spPr bwMode="auto">
            <a:xfrm>
              <a:off x="1483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55" name="AutoShape 35"/>
            <p:cNvSpPr>
              <a:spLocks noChangeAspect="1" noChangeArrowheads="1"/>
            </p:cNvSpPr>
            <p:nvPr/>
          </p:nvSpPr>
          <p:spPr bwMode="auto">
            <a:xfrm>
              <a:off x="1619" y="2707"/>
              <a:ext cx="341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ko-KR" altLang="en-US" sz="2000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현    장</a:t>
              </a:r>
            </a:p>
          </p:txBody>
        </p:sp>
      </p:grpSp>
      <p:grpSp>
        <p:nvGrpSpPr>
          <p:cNvPr id="30730" name="Group 36"/>
          <p:cNvGrpSpPr>
            <a:grpSpLocks/>
          </p:cNvGrpSpPr>
          <p:nvPr/>
        </p:nvGrpSpPr>
        <p:grpSpPr bwMode="auto">
          <a:xfrm>
            <a:off x="2484438" y="2299769"/>
            <a:ext cx="1728787" cy="625176"/>
            <a:chOff x="1453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86" name="AutoShape 37"/>
            <p:cNvSpPr>
              <a:spLocks noChangeAspect="1" noChangeArrowheads="1"/>
            </p:cNvSpPr>
            <p:nvPr/>
          </p:nvSpPr>
          <p:spPr bwMode="auto">
            <a:xfrm>
              <a:off x="1453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87" name="AutoShape 38"/>
            <p:cNvSpPr>
              <a:spLocks noChangeAspect="1" noChangeArrowheads="1"/>
            </p:cNvSpPr>
            <p:nvPr/>
          </p:nvSpPr>
          <p:spPr bwMode="auto">
            <a:xfrm>
              <a:off x="1483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59" name="AutoShape 39"/>
            <p:cNvSpPr>
              <a:spLocks noChangeAspect="1" noChangeArrowheads="1"/>
            </p:cNvSpPr>
            <p:nvPr/>
          </p:nvSpPr>
          <p:spPr bwMode="auto">
            <a:xfrm>
              <a:off x="1619" y="2707"/>
              <a:ext cx="341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ko-KR" altLang="en-US" sz="2000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본    사</a:t>
              </a:r>
            </a:p>
          </p:txBody>
        </p:sp>
      </p:grpSp>
      <p:grpSp>
        <p:nvGrpSpPr>
          <p:cNvPr id="30731" name="Group 40"/>
          <p:cNvGrpSpPr>
            <a:grpSpLocks/>
          </p:cNvGrpSpPr>
          <p:nvPr/>
        </p:nvGrpSpPr>
        <p:grpSpPr bwMode="auto">
          <a:xfrm>
            <a:off x="4283496" y="2277517"/>
            <a:ext cx="1944688" cy="645988"/>
            <a:chOff x="2539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83" name="AutoShape 41"/>
            <p:cNvSpPr>
              <a:spLocks noChangeAspect="1" noChangeArrowheads="1"/>
            </p:cNvSpPr>
            <p:nvPr/>
          </p:nvSpPr>
          <p:spPr bwMode="auto">
            <a:xfrm>
              <a:off x="2539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84" name="AutoShape 42"/>
            <p:cNvSpPr>
              <a:spLocks noChangeAspect="1" noChangeArrowheads="1"/>
            </p:cNvSpPr>
            <p:nvPr/>
          </p:nvSpPr>
          <p:spPr bwMode="auto">
            <a:xfrm>
              <a:off x="2569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63" name="AutoShape 43"/>
            <p:cNvSpPr>
              <a:spLocks noChangeAspect="1" noChangeArrowheads="1"/>
            </p:cNvSpPr>
            <p:nvPr/>
          </p:nvSpPr>
          <p:spPr bwMode="auto">
            <a:xfrm>
              <a:off x="2573" y="2705"/>
              <a:ext cx="605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10/1000</a:t>
              </a:r>
            </a:p>
          </p:txBody>
        </p:sp>
      </p:grpSp>
      <p:grpSp>
        <p:nvGrpSpPr>
          <p:cNvPr id="30732" name="Group 44"/>
          <p:cNvGrpSpPr>
            <a:grpSpLocks/>
          </p:cNvGrpSpPr>
          <p:nvPr/>
        </p:nvGrpSpPr>
        <p:grpSpPr bwMode="auto">
          <a:xfrm>
            <a:off x="4283496" y="2939380"/>
            <a:ext cx="1944688" cy="576263"/>
            <a:chOff x="2539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80" name="AutoShape 45"/>
            <p:cNvSpPr>
              <a:spLocks noChangeAspect="1" noChangeArrowheads="1"/>
            </p:cNvSpPr>
            <p:nvPr/>
          </p:nvSpPr>
          <p:spPr bwMode="auto">
            <a:xfrm>
              <a:off x="2539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81" name="AutoShape 46"/>
            <p:cNvSpPr>
              <a:spLocks noChangeAspect="1" noChangeArrowheads="1"/>
            </p:cNvSpPr>
            <p:nvPr/>
          </p:nvSpPr>
          <p:spPr bwMode="auto">
            <a:xfrm>
              <a:off x="2569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67" name="AutoShape 47"/>
            <p:cNvSpPr>
              <a:spLocks noChangeAspect="1" noChangeArrowheads="1"/>
            </p:cNvSpPr>
            <p:nvPr/>
          </p:nvSpPr>
          <p:spPr bwMode="auto">
            <a:xfrm>
              <a:off x="2573" y="2705"/>
              <a:ext cx="605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37/1000</a:t>
              </a:r>
            </a:p>
          </p:txBody>
        </p:sp>
      </p:grpSp>
      <p:grpSp>
        <p:nvGrpSpPr>
          <p:cNvPr id="30733" name="Group 48"/>
          <p:cNvGrpSpPr>
            <a:grpSpLocks/>
          </p:cNvGrpSpPr>
          <p:nvPr/>
        </p:nvGrpSpPr>
        <p:grpSpPr bwMode="auto">
          <a:xfrm>
            <a:off x="4283496" y="3544218"/>
            <a:ext cx="1944688" cy="576262"/>
            <a:chOff x="2539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77" name="AutoShape 49"/>
            <p:cNvSpPr>
              <a:spLocks noChangeAspect="1" noChangeArrowheads="1"/>
            </p:cNvSpPr>
            <p:nvPr/>
          </p:nvSpPr>
          <p:spPr bwMode="auto">
            <a:xfrm>
              <a:off x="2539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78" name="AutoShape 50"/>
            <p:cNvSpPr>
              <a:spLocks noChangeAspect="1" noChangeArrowheads="1"/>
            </p:cNvSpPr>
            <p:nvPr/>
          </p:nvSpPr>
          <p:spPr bwMode="auto">
            <a:xfrm>
              <a:off x="2569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71" name="AutoShape 51"/>
            <p:cNvSpPr>
              <a:spLocks noChangeAspect="1" noChangeArrowheads="1"/>
            </p:cNvSpPr>
            <p:nvPr/>
          </p:nvSpPr>
          <p:spPr bwMode="auto">
            <a:xfrm>
              <a:off x="2572" y="2705"/>
              <a:ext cx="607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0.8/1000</a:t>
              </a:r>
            </a:p>
          </p:txBody>
        </p:sp>
      </p:grpSp>
      <p:grpSp>
        <p:nvGrpSpPr>
          <p:cNvPr id="30734" name="Group 52"/>
          <p:cNvGrpSpPr>
            <a:grpSpLocks/>
          </p:cNvGrpSpPr>
          <p:nvPr/>
        </p:nvGrpSpPr>
        <p:grpSpPr bwMode="auto">
          <a:xfrm>
            <a:off x="4283496" y="4768180"/>
            <a:ext cx="1944688" cy="576263"/>
            <a:chOff x="2539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74" name="AutoShape 53"/>
            <p:cNvSpPr>
              <a:spLocks noChangeAspect="1" noChangeArrowheads="1"/>
            </p:cNvSpPr>
            <p:nvPr/>
          </p:nvSpPr>
          <p:spPr bwMode="auto">
            <a:xfrm>
              <a:off x="2539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75" name="AutoShape 54"/>
            <p:cNvSpPr>
              <a:spLocks noChangeAspect="1" noChangeArrowheads="1"/>
            </p:cNvSpPr>
            <p:nvPr/>
          </p:nvSpPr>
          <p:spPr bwMode="auto">
            <a:xfrm>
              <a:off x="2569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75" name="AutoShape 55"/>
            <p:cNvSpPr>
              <a:spLocks noChangeAspect="1" noChangeArrowheads="1"/>
            </p:cNvSpPr>
            <p:nvPr/>
          </p:nvSpPr>
          <p:spPr bwMode="auto">
            <a:xfrm>
              <a:off x="2573" y="2705"/>
              <a:ext cx="605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28%</a:t>
              </a:r>
            </a:p>
          </p:txBody>
        </p:sp>
      </p:grpSp>
      <p:grpSp>
        <p:nvGrpSpPr>
          <p:cNvPr id="30735" name="Group 56"/>
          <p:cNvGrpSpPr>
            <a:grpSpLocks/>
          </p:cNvGrpSpPr>
          <p:nvPr/>
        </p:nvGrpSpPr>
        <p:grpSpPr bwMode="auto">
          <a:xfrm>
            <a:off x="4283496" y="5373018"/>
            <a:ext cx="1944688" cy="576262"/>
            <a:chOff x="2539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71" name="AutoShape 57"/>
            <p:cNvSpPr>
              <a:spLocks noChangeAspect="1" noChangeArrowheads="1"/>
            </p:cNvSpPr>
            <p:nvPr/>
          </p:nvSpPr>
          <p:spPr bwMode="auto">
            <a:xfrm>
              <a:off x="2539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72" name="AutoShape 58"/>
            <p:cNvSpPr>
              <a:spLocks noChangeAspect="1" noChangeArrowheads="1"/>
            </p:cNvSpPr>
            <p:nvPr/>
          </p:nvSpPr>
          <p:spPr bwMode="auto">
            <a:xfrm>
              <a:off x="2569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79" name="AutoShape 59"/>
            <p:cNvSpPr>
              <a:spLocks noChangeAspect="1" noChangeArrowheads="1"/>
            </p:cNvSpPr>
            <p:nvPr/>
          </p:nvSpPr>
          <p:spPr bwMode="auto">
            <a:xfrm>
              <a:off x="2573" y="2705"/>
              <a:ext cx="605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>
                  <a:solidFill>
                    <a:schemeClr val="accent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32%</a:t>
              </a:r>
            </a:p>
          </p:txBody>
        </p:sp>
      </p:grpSp>
      <p:grpSp>
        <p:nvGrpSpPr>
          <p:cNvPr id="30736" name="Group 60"/>
          <p:cNvGrpSpPr>
            <a:grpSpLocks/>
          </p:cNvGrpSpPr>
          <p:nvPr/>
        </p:nvGrpSpPr>
        <p:grpSpPr bwMode="auto">
          <a:xfrm>
            <a:off x="6299274" y="2296315"/>
            <a:ext cx="2089150" cy="627190"/>
            <a:chOff x="4712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68" name="AutoShape 61"/>
            <p:cNvSpPr>
              <a:spLocks noChangeAspect="1" noChangeArrowheads="1"/>
            </p:cNvSpPr>
            <p:nvPr/>
          </p:nvSpPr>
          <p:spPr bwMode="auto">
            <a:xfrm>
              <a:off x="4712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69" name="AutoShape 62"/>
            <p:cNvSpPr>
              <a:spLocks noChangeAspect="1" noChangeArrowheads="1"/>
            </p:cNvSpPr>
            <p:nvPr/>
          </p:nvSpPr>
          <p:spPr bwMode="auto">
            <a:xfrm>
              <a:off x="4742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83" name="AutoShape 63"/>
            <p:cNvSpPr>
              <a:spLocks noChangeAspect="1" noChangeArrowheads="1"/>
            </p:cNvSpPr>
            <p:nvPr/>
          </p:nvSpPr>
          <p:spPr bwMode="auto">
            <a:xfrm>
              <a:off x="4746" y="2705"/>
              <a:ext cx="606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10/1000</a:t>
              </a:r>
            </a:p>
          </p:txBody>
        </p:sp>
      </p:grpSp>
      <p:grpSp>
        <p:nvGrpSpPr>
          <p:cNvPr id="30737" name="Group 64"/>
          <p:cNvGrpSpPr>
            <a:grpSpLocks/>
          </p:cNvGrpSpPr>
          <p:nvPr/>
        </p:nvGrpSpPr>
        <p:grpSpPr bwMode="auto">
          <a:xfrm>
            <a:off x="6299274" y="2939380"/>
            <a:ext cx="2089150" cy="576263"/>
            <a:chOff x="4712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65" name="AutoShape 65"/>
            <p:cNvSpPr>
              <a:spLocks noChangeAspect="1" noChangeArrowheads="1"/>
            </p:cNvSpPr>
            <p:nvPr/>
          </p:nvSpPr>
          <p:spPr bwMode="auto">
            <a:xfrm>
              <a:off x="4712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66" name="AutoShape 66"/>
            <p:cNvSpPr>
              <a:spLocks noChangeAspect="1" noChangeArrowheads="1"/>
            </p:cNvSpPr>
            <p:nvPr/>
          </p:nvSpPr>
          <p:spPr bwMode="auto">
            <a:xfrm>
              <a:off x="4742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87" name="AutoShape 67"/>
            <p:cNvSpPr>
              <a:spLocks noChangeAspect="1" noChangeArrowheads="1"/>
            </p:cNvSpPr>
            <p:nvPr/>
          </p:nvSpPr>
          <p:spPr bwMode="auto">
            <a:xfrm>
              <a:off x="4746" y="2705"/>
              <a:ext cx="606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38</a:t>
              </a:r>
              <a:r>
                <a:rPr lang="en-US" altLang="ko-KR" sz="2000" dirty="0" smtClean="0">
                  <a:effectLst>
                    <a:outerShdw blurRad="38100" dist="38100" dir="2700000" algn="tl">
                      <a:srgbClr val="FFFFFF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/1000</a:t>
              </a:r>
              <a:endParaRPr lang="en-US" altLang="ko-KR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0738" name="Group 68"/>
          <p:cNvGrpSpPr>
            <a:grpSpLocks/>
          </p:cNvGrpSpPr>
          <p:nvPr/>
        </p:nvGrpSpPr>
        <p:grpSpPr bwMode="auto">
          <a:xfrm>
            <a:off x="6299274" y="3544218"/>
            <a:ext cx="2089150" cy="576262"/>
            <a:chOff x="4712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62" name="AutoShape 69"/>
            <p:cNvSpPr>
              <a:spLocks noChangeAspect="1" noChangeArrowheads="1"/>
            </p:cNvSpPr>
            <p:nvPr/>
          </p:nvSpPr>
          <p:spPr bwMode="auto">
            <a:xfrm>
              <a:off x="4712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63" name="AutoShape 70"/>
            <p:cNvSpPr>
              <a:spLocks noChangeAspect="1" noChangeArrowheads="1"/>
            </p:cNvSpPr>
            <p:nvPr/>
          </p:nvSpPr>
          <p:spPr bwMode="auto">
            <a:xfrm>
              <a:off x="4742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91" name="AutoShape 71"/>
            <p:cNvSpPr>
              <a:spLocks noChangeAspect="1" noChangeArrowheads="1"/>
            </p:cNvSpPr>
            <p:nvPr/>
          </p:nvSpPr>
          <p:spPr bwMode="auto">
            <a:xfrm>
              <a:off x="4746" y="2705"/>
              <a:ext cx="606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0.8/1000</a:t>
              </a:r>
            </a:p>
          </p:txBody>
        </p:sp>
      </p:grpSp>
      <p:grpSp>
        <p:nvGrpSpPr>
          <p:cNvPr id="30739" name="Group 72"/>
          <p:cNvGrpSpPr>
            <a:grpSpLocks/>
          </p:cNvGrpSpPr>
          <p:nvPr/>
        </p:nvGrpSpPr>
        <p:grpSpPr bwMode="auto">
          <a:xfrm>
            <a:off x="6299274" y="4768180"/>
            <a:ext cx="2089150" cy="576263"/>
            <a:chOff x="4712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59" name="AutoShape 73"/>
            <p:cNvSpPr>
              <a:spLocks noChangeAspect="1" noChangeArrowheads="1"/>
            </p:cNvSpPr>
            <p:nvPr/>
          </p:nvSpPr>
          <p:spPr bwMode="auto">
            <a:xfrm>
              <a:off x="4712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60" name="AutoShape 74"/>
            <p:cNvSpPr>
              <a:spLocks noChangeAspect="1" noChangeArrowheads="1"/>
            </p:cNvSpPr>
            <p:nvPr/>
          </p:nvSpPr>
          <p:spPr bwMode="auto">
            <a:xfrm>
              <a:off x="4742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95" name="AutoShape 75"/>
            <p:cNvSpPr>
              <a:spLocks noChangeAspect="1" noChangeArrowheads="1"/>
            </p:cNvSpPr>
            <p:nvPr/>
          </p:nvSpPr>
          <p:spPr bwMode="auto">
            <a:xfrm>
              <a:off x="4746" y="2705"/>
              <a:ext cx="606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28%</a:t>
              </a:r>
            </a:p>
          </p:txBody>
        </p:sp>
      </p:grpSp>
      <p:grpSp>
        <p:nvGrpSpPr>
          <p:cNvPr id="30740" name="Group 76"/>
          <p:cNvGrpSpPr>
            <a:grpSpLocks/>
          </p:cNvGrpSpPr>
          <p:nvPr/>
        </p:nvGrpSpPr>
        <p:grpSpPr bwMode="auto">
          <a:xfrm>
            <a:off x="6299274" y="5373018"/>
            <a:ext cx="2089150" cy="576262"/>
            <a:chOff x="4712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56" name="AutoShape 77"/>
            <p:cNvSpPr>
              <a:spLocks noChangeAspect="1" noChangeArrowheads="1"/>
            </p:cNvSpPr>
            <p:nvPr/>
          </p:nvSpPr>
          <p:spPr bwMode="auto">
            <a:xfrm>
              <a:off x="4712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57" name="AutoShape 78"/>
            <p:cNvSpPr>
              <a:spLocks noChangeAspect="1" noChangeArrowheads="1"/>
            </p:cNvSpPr>
            <p:nvPr/>
          </p:nvSpPr>
          <p:spPr bwMode="auto">
            <a:xfrm>
              <a:off x="4742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599" name="AutoShape 79"/>
            <p:cNvSpPr>
              <a:spLocks noChangeAspect="1" noChangeArrowheads="1"/>
            </p:cNvSpPr>
            <p:nvPr/>
          </p:nvSpPr>
          <p:spPr bwMode="auto">
            <a:xfrm>
              <a:off x="4746" y="2705"/>
              <a:ext cx="606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32%</a:t>
              </a:r>
            </a:p>
          </p:txBody>
        </p:sp>
      </p:grpSp>
      <p:sp>
        <p:nvSpPr>
          <p:cNvPr id="30741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8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건설업 적용 고시 및 요율 </a:t>
            </a:r>
            <a:endParaRPr lang="ko-KR" altLang="en-US" sz="240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0742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43" name="Group 83"/>
          <p:cNvGrpSpPr>
            <a:grpSpLocks/>
          </p:cNvGrpSpPr>
          <p:nvPr/>
        </p:nvGrpSpPr>
        <p:grpSpPr bwMode="auto">
          <a:xfrm>
            <a:off x="323850" y="4149055"/>
            <a:ext cx="3887788" cy="576263"/>
            <a:chOff x="1453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53" name="AutoShape 84"/>
            <p:cNvSpPr>
              <a:spLocks noChangeAspect="1" noChangeArrowheads="1"/>
            </p:cNvSpPr>
            <p:nvPr/>
          </p:nvSpPr>
          <p:spPr bwMode="auto">
            <a:xfrm>
              <a:off x="1453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54" name="AutoShape 85"/>
            <p:cNvSpPr>
              <a:spLocks noChangeAspect="1" noChangeArrowheads="1"/>
            </p:cNvSpPr>
            <p:nvPr/>
          </p:nvSpPr>
          <p:spPr bwMode="auto">
            <a:xfrm>
              <a:off x="1483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606" name="AutoShape 86"/>
            <p:cNvSpPr>
              <a:spLocks noChangeAspect="1" noChangeArrowheads="1"/>
            </p:cNvSpPr>
            <p:nvPr/>
          </p:nvSpPr>
          <p:spPr bwMode="auto">
            <a:xfrm>
              <a:off x="1589" y="2707"/>
              <a:ext cx="402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ko-KR" altLang="en-US" sz="20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석면피해구제분담금</a:t>
              </a:r>
            </a:p>
          </p:txBody>
        </p:sp>
      </p:grpSp>
      <p:grpSp>
        <p:nvGrpSpPr>
          <p:cNvPr id="30744" name="Group 87"/>
          <p:cNvGrpSpPr>
            <a:grpSpLocks/>
          </p:cNvGrpSpPr>
          <p:nvPr/>
        </p:nvGrpSpPr>
        <p:grpSpPr bwMode="auto">
          <a:xfrm>
            <a:off x="4283496" y="4149055"/>
            <a:ext cx="1944688" cy="576263"/>
            <a:chOff x="2539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50" name="AutoShape 88"/>
            <p:cNvSpPr>
              <a:spLocks noChangeAspect="1" noChangeArrowheads="1"/>
            </p:cNvSpPr>
            <p:nvPr/>
          </p:nvSpPr>
          <p:spPr bwMode="auto">
            <a:xfrm>
              <a:off x="2539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51" name="AutoShape 89"/>
            <p:cNvSpPr>
              <a:spLocks noChangeAspect="1" noChangeArrowheads="1"/>
            </p:cNvSpPr>
            <p:nvPr/>
          </p:nvSpPr>
          <p:spPr bwMode="auto">
            <a:xfrm>
              <a:off x="2569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610" name="AutoShape 90"/>
            <p:cNvSpPr>
              <a:spLocks noChangeAspect="1" noChangeArrowheads="1"/>
            </p:cNvSpPr>
            <p:nvPr/>
          </p:nvSpPr>
          <p:spPr bwMode="auto">
            <a:xfrm>
              <a:off x="2572" y="2705"/>
              <a:ext cx="607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>
                <a:defRPr/>
              </a:pPr>
              <a:endPara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0745" name="Group 91"/>
          <p:cNvGrpSpPr>
            <a:grpSpLocks/>
          </p:cNvGrpSpPr>
          <p:nvPr/>
        </p:nvGrpSpPr>
        <p:grpSpPr bwMode="auto">
          <a:xfrm>
            <a:off x="6299274" y="4149055"/>
            <a:ext cx="2089150" cy="576263"/>
            <a:chOff x="4712" y="2568"/>
            <a:chExt cx="673" cy="673"/>
          </a:xfr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</p:grpSpPr>
        <p:sp>
          <p:nvSpPr>
            <p:cNvPr id="30747" name="AutoShape 92"/>
            <p:cNvSpPr>
              <a:spLocks noChangeAspect="1" noChangeArrowheads="1"/>
            </p:cNvSpPr>
            <p:nvPr/>
          </p:nvSpPr>
          <p:spPr bwMode="auto">
            <a:xfrm>
              <a:off x="4712" y="2568"/>
              <a:ext cx="673" cy="673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748" name="AutoShape 93"/>
            <p:cNvSpPr>
              <a:spLocks noChangeAspect="1" noChangeArrowheads="1"/>
            </p:cNvSpPr>
            <p:nvPr/>
          </p:nvSpPr>
          <p:spPr bwMode="auto">
            <a:xfrm>
              <a:off x="4742" y="2599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7614" name="AutoShape 94"/>
            <p:cNvSpPr>
              <a:spLocks noChangeAspect="1" noChangeArrowheads="1"/>
            </p:cNvSpPr>
            <p:nvPr/>
          </p:nvSpPr>
          <p:spPr bwMode="auto">
            <a:xfrm>
              <a:off x="4746" y="2705"/>
              <a:ext cx="606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0.04/1000</a:t>
              </a:r>
            </a:p>
          </p:txBody>
        </p:sp>
      </p:grpSp>
      <p:sp>
        <p:nvSpPr>
          <p:cNvPr id="93" name="AutoShape 94"/>
          <p:cNvSpPr>
            <a:spLocks noChangeAspect="1" noChangeArrowheads="1"/>
          </p:cNvSpPr>
          <p:nvPr/>
        </p:nvSpPr>
        <p:spPr bwMode="auto">
          <a:xfrm>
            <a:off x="4346996" y="4291930"/>
            <a:ext cx="1881188" cy="338138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100000" t="100000"/>
            </a:path>
            <a:tileRect r="-100000" b="-100000"/>
          </a:gradFill>
          <a:ln w="9525" algn="ctr">
            <a:noFill/>
            <a:round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>
              <a:defRPr/>
            </a:pP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rPr>
              <a:t>0.04/1000</a:t>
            </a:r>
          </a:p>
        </p:txBody>
      </p:sp>
    </p:spTree>
    <p:extLst>
      <p:ext uri="{BB962C8B-B14F-4D97-AF65-F5344CB8AC3E}">
        <p14:creationId xmlns:p14="http://schemas.microsoft.com/office/powerpoint/2010/main" val="242901167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8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보험료율의 결정 및 특례 </a:t>
            </a:r>
            <a:endParaRPr lang="ko-KR" altLang="en-US" sz="240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2771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23850" y="1355576"/>
            <a:ext cx="8640763" cy="5016758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산재보험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개별실적요율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의의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보험료율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적용에 있어 재해와 관련한 형평성을 위하여 과거 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          3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년간 보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험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료에 대한 보험급여액 비율에 따라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50/100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범위  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         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내에서 증감하여 적용하는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보험료율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- </a:t>
            </a:r>
            <a:r>
              <a: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대상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매년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월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30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일 현재 보험관계가 성립하고 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년이 경과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한 사업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endParaRPr lang="en-US" altLang="ko-KR" sz="2000" dirty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endParaRPr lang="en-US" altLang="ko-KR" sz="2000" dirty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2000" dirty="0" err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총공사실적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자기공사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2000" dirty="0" err="1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원도급공사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sz="2000" dirty="0" err="1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하수급승인을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준 공사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+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                 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하도급공사로서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하수급승인을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받은 공사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6" name="Picture 36" descr="원gray0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589240"/>
            <a:ext cx="206182" cy="247191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</p:pic>
      <p:sp>
        <p:nvSpPr>
          <p:cNvPr id="7" name="모서리가 둥근 직사각형 6"/>
          <p:cNvSpPr/>
          <p:nvPr/>
        </p:nvSpPr>
        <p:spPr bwMode="auto">
          <a:xfrm>
            <a:off x="2155508" y="3789040"/>
            <a:ext cx="1120348" cy="408623"/>
          </a:xfrm>
          <a:prstGeom prst="round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accent4"/>
                </a:solidFill>
                <a:latin typeface="+mj-ea"/>
                <a:ea typeface="+mj-ea"/>
              </a:rPr>
              <a:t>건설일괄</a:t>
            </a:r>
            <a:endParaRPr lang="ko-KR" altLang="en-US" b="1" dirty="0">
              <a:solidFill>
                <a:schemeClr val="accent4"/>
              </a:solidFill>
              <a:latin typeface="+mj-ea"/>
              <a:ea typeface="+mj-ea"/>
            </a:endParaRPr>
          </a:p>
        </p:txBody>
      </p:sp>
      <p:sp>
        <p:nvSpPr>
          <p:cNvPr id="8" name="모서리가 둥근 직사각형 7"/>
          <p:cNvSpPr/>
          <p:nvPr/>
        </p:nvSpPr>
        <p:spPr bwMode="auto">
          <a:xfrm>
            <a:off x="871494" y="4293096"/>
            <a:ext cx="3700506" cy="715089"/>
          </a:xfrm>
          <a:prstGeom prst="round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전전년도 </a:t>
            </a:r>
            <a:endParaRPr lang="en-US" altLang="ko-KR" b="1" dirty="0" smtClean="0">
              <a:solidFill>
                <a:schemeClr val="accent2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/>
            <a:r>
              <a:rPr lang="ko-KR" altLang="en-US" b="1" dirty="0" err="1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총공사실적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40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억 이상</a:t>
            </a:r>
            <a:endParaRPr lang="ko-KR" altLang="en-US" b="1" dirty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 bwMode="auto">
          <a:xfrm>
            <a:off x="6043940" y="3789040"/>
            <a:ext cx="1120348" cy="408623"/>
          </a:xfrm>
          <a:prstGeom prst="round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accent4"/>
                </a:solidFill>
                <a:latin typeface="+mj-ea"/>
                <a:ea typeface="+mj-ea"/>
              </a:rPr>
              <a:t>건설본사</a:t>
            </a:r>
            <a:endParaRPr lang="ko-KR" altLang="en-US" b="1" dirty="0">
              <a:solidFill>
                <a:schemeClr val="accent4"/>
              </a:solidFill>
              <a:latin typeface="+mj-ea"/>
              <a:ea typeface="+mj-ea"/>
            </a:endParaRPr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4807865" y="4293096"/>
            <a:ext cx="3652567" cy="715089"/>
          </a:xfrm>
          <a:prstGeom prst="roundRect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b="1" spc="-10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전전년도 </a:t>
            </a:r>
            <a:r>
              <a:rPr lang="en-US" altLang="ko-KR" b="1" spc="-10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7.1~</a:t>
            </a:r>
            <a:r>
              <a:rPr lang="ko-KR" altLang="en-US" b="1" spc="-10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전년도 </a:t>
            </a:r>
            <a:r>
              <a:rPr lang="en-US" altLang="ko-KR" b="1" spc="-10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6.30</a:t>
            </a:r>
            <a:r>
              <a:rPr lang="ko-KR" altLang="en-US" b="1" spc="-10" dirty="0" err="1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까지</a:t>
            </a:r>
            <a:r>
              <a:rPr lang="ko-KR" altLang="en-US" b="1" dirty="0" err="1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상시근로자수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20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인 이상</a:t>
            </a:r>
            <a:endParaRPr lang="ko-KR" altLang="en-US" b="1" dirty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9040894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8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보험료율의 결정 및 특례 </a:t>
            </a:r>
            <a:endParaRPr lang="ko-KR" altLang="en-US" sz="240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2771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8"/>
          <p:cNvSpPr>
            <a:spLocks noChangeArrowheads="1"/>
          </p:cNvSpPr>
          <p:nvPr/>
        </p:nvSpPr>
        <p:spPr bwMode="auto">
          <a:xfrm>
            <a:off x="539750" y="2524834"/>
            <a:ext cx="6696421" cy="40011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사업규모별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산재보험료율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증감비율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7" name="Group 4"/>
          <p:cNvGrpSpPr>
            <a:grpSpLocks noChangeAspect="1"/>
          </p:cNvGrpSpPr>
          <p:nvPr/>
        </p:nvGrpSpPr>
        <p:grpSpPr bwMode="auto">
          <a:xfrm>
            <a:off x="755900" y="3104758"/>
            <a:ext cx="4536180" cy="389665"/>
            <a:chOff x="-1112" y="2613"/>
            <a:chExt cx="612" cy="612"/>
          </a:xfrm>
          <a:gradFill>
            <a:gsLst>
              <a:gs pos="0">
                <a:srgbClr val="FF9900"/>
              </a:gs>
              <a:gs pos="50000">
                <a:schemeClr val="bg1"/>
              </a:gs>
              <a:gs pos="0">
                <a:srgbClr val="FFB997"/>
              </a:gs>
              <a:gs pos="100000">
                <a:srgbClr val="FF9966"/>
              </a:gs>
            </a:gsLst>
            <a:lin ang="5400000" scaled="1"/>
          </a:gradFill>
        </p:grpSpPr>
        <p:sp>
          <p:nvSpPr>
            <p:cNvPr id="8" name="AutoShape 5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" name="AutoShape 6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0" name="AutoShape 7"/>
            <p:cNvSpPr>
              <a:spLocks noChangeAspect="1" noChangeArrowheads="1"/>
            </p:cNvSpPr>
            <p:nvPr/>
          </p:nvSpPr>
          <p:spPr bwMode="auto">
            <a:xfrm>
              <a:off x="-882" y="2652"/>
              <a:ext cx="152" cy="53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ko-KR" altLang="en-US" sz="2000" dirty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구     분</a:t>
              </a:r>
            </a:p>
          </p:txBody>
        </p:sp>
      </p:grpSp>
      <p:grpSp>
        <p:nvGrpSpPr>
          <p:cNvPr id="11" name="Group 8"/>
          <p:cNvGrpSpPr>
            <a:grpSpLocks noChangeAspect="1"/>
          </p:cNvGrpSpPr>
          <p:nvPr/>
        </p:nvGrpSpPr>
        <p:grpSpPr bwMode="auto">
          <a:xfrm>
            <a:off x="5364088" y="3098176"/>
            <a:ext cx="1945161" cy="966224"/>
            <a:chOff x="-1112" y="2613"/>
            <a:chExt cx="612" cy="612"/>
          </a:xfrm>
          <a:gradFill>
            <a:gsLst>
              <a:gs pos="0">
                <a:srgbClr val="FF9900"/>
              </a:gs>
              <a:gs pos="50000">
                <a:schemeClr val="bg1"/>
              </a:gs>
              <a:gs pos="0">
                <a:srgbClr val="FFB997"/>
              </a:gs>
              <a:gs pos="100000">
                <a:srgbClr val="FF9966"/>
              </a:gs>
            </a:gsLst>
            <a:lin ang="5400000" scaled="1"/>
          </a:gradFill>
        </p:grpSpPr>
        <p:sp>
          <p:nvSpPr>
            <p:cNvPr id="12" name="AutoShape 9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3" name="AutoShape 10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14" name="AutoShape 11"/>
            <p:cNvSpPr>
              <a:spLocks noChangeAspect="1" noChangeArrowheads="1"/>
            </p:cNvSpPr>
            <p:nvPr/>
          </p:nvSpPr>
          <p:spPr bwMode="auto">
            <a:xfrm>
              <a:off x="-972" y="2813"/>
              <a:ext cx="332" cy="216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ko-KR" altLang="en-US" sz="2000" dirty="0" smtClean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증감비율</a:t>
              </a:r>
              <a:endParaRPr lang="en-US" altLang="ko-KR" sz="2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19" name="Group 8"/>
          <p:cNvGrpSpPr>
            <a:grpSpLocks noChangeAspect="1"/>
          </p:cNvGrpSpPr>
          <p:nvPr/>
        </p:nvGrpSpPr>
        <p:grpSpPr bwMode="auto">
          <a:xfrm>
            <a:off x="755899" y="3536806"/>
            <a:ext cx="2264386" cy="527590"/>
            <a:chOff x="-1112" y="2613"/>
            <a:chExt cx="612" cy="612"/>
          </a:xfrm>
          <a:gradFill>
            <a:gsLst>
              <a:gs pos="0">
                <a:srgbClr val="FF9900"/>
              </a:gs>
              <a:gs pos="50000">
                <a:schemeClr val="bg1"/>
              </a:gs>
              <a:gs pos="0">
                <a:srgbClr val="FFB997"/>
              </a:gs>
              <a:gs pos="100000">
                <a:srgbClr val="FF9966"/>
              </a:gs>
            </a:gsLst>
            <a:lin ang="5400000" scaled="1"/>
          </a:gradFill>
        </p:grpSpPr>
        <p:sp>
          <p:nvSpPr>
            <p:cNvPr id="20" name="AutoShape 9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1" name="AutoShape 10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2" name="AutoShape 11"/>
            <p:cNvSpPr>
              <a:spLocks noChangeAspect="1" noChangeArrowheads="1"/>
            </p:cNvSpPr>
            <p:nvPr/>
          </p:nvSpPr>
          <p:spPr bwMode="auto">
            <a:xfrm>
              <a:off x="-1015" y="2723"/>
              <a:ext cx="411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ko-KR" altLang="en-US" sz="2000" dirty="0" err="1" smtClean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총공사실적</a:t>
              </a:r>
              <a:endParaRPr lang="ko-KR" altLang="en-US" sz="2000" dirty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3" name="Group 8"/>
          <p:cNvGrpSpPr>
            <a:grpSpLocks noChangeAspect="1"/>
          </p:cNvGrpSpPr>
          <p:nvPr/>
        </p:nvGrpSpPr>
        <p:grpSpPr bwMode="auto">
          <a:xfrm>
            <a:off x="3059832" y="3536806"/>
            <a:ext cx="2232248" cy="527590"/>
            <a:chOff x="-1112" y="2613"/>
            <a:chExt cx="612" cy="612"/>
          </a:xfrm>
          <a:gradFill>
            <a:gsLst>
              <a:gs pos="0">
                <a:srgbClr val="FF9900"/>
              </a:gs>
              <a:gs pos="50000">
                <a:schemeClr val="bg1"/>
              </a:gs>
              <a:gs pos="0">
                <a:srgbClr val="FFB997"/>
              </a:gs>
              <a:gs pos="100000">
                <a:srgbClr val="FF9966"/>
              </a:gs>
            </a:gsLst>
            <a:lin ang="5400000" scaled="1"/>
          </a:gradFill>
        </p:grpSpPr>
        <p:sp>
          <p:nvSpPr>
            <p:cNvPr id="24" name="AutoShape 9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5" name="AutoShape 10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6" name="AutoShape 11"/>
            <p:cNvSpPr>
              <a:spLocks noChangeAspect="1" noChangeArrowheads="1"/>
            </p:cNvSpPr>
            <p:nvPr/>
          </p:nvSpPr>
          <p:spPr bwMode="auto">
            <a:xfrm>
              <a:off x="-1059" y="2723"/>
              <a:ext cx="501" cy="395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ko-KR" altLang="en-US" sz="2000" dirty="0" err="1" smtClean="0">
                  <a:solidFill>
                    <a:srgbClr val="7030A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상시근로자수</a:t>
              </a:r>
              <a:endParaRPr lang="ko-KR" altLang="en-US" sz="2000" dirty="0">
                <a:solidFill>
                  <a:srgbClr val="7030A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27" name="Group 8"/>
          <p:cNvGrpSpPr>
            <a:grpSpLocks noChangeAspect="1"/>
          </p:cNvGrpSpPr>
          <p:nvPr/>
        </p:nvGrpSpPr>
        <p:grpSpPr bwMode="auto">
          <a:xfrm>
            <a:off x="755104" y="4976966"/>
            <a:ext cx="2265180" cy="396250"/>
            <a:chOff x="-1112" y="2613"/>
            <a:chExt cx="612" cy="612"/>
          </a:xfrm>
          <a:gradFill>
            <a:gsLst>
              <a:gs pos="0">
                <a:srgbClr val="FF9900"/>
              </a:gs>
              <a:gs pos="50000">
                <a:schemeClr val="bg1"/>
              </a:gs>
              <a:gs pos="0">
                <a:srgbClr val="FFB997"/>
              </a:gs>
              <a:gs pos="100000">
                <a:srgbClr val="FF9966"/>
              </a:gs>
            </a:gsLst>
            <a:lin ang="5400000" scaled="1"/>
          </a:gradFill>
        </p:grpSpPr>
        <p:sp>
          <p:nvSpPr>
            <p:cNvPr id="28" name="AutoShape 9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29" name="AutoShape 10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0" name="AutoShape 11"/>
            <p:cNvSpPr>
              <a:spLocks noChangeAspect="1" noChangeArrowheads="1"/>
            </p:cNvSpPr>
            <p:nvPr/>
          </p:nvSpPr>
          <p:spPr bwMode="auto">
            <a:xfrm>
              <a:off x="-1058" y="2657"/>
              <a:ext cx="499" cy="526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 smtClean="0">
                  <a:solidFill>
                    <a:schemeClr val="accent2"/>
                  </a:solidFill>
                  <a:latin typeface="HY견고딕" pitchFamily="18" charset="-127"/>
                  <a:ea typeface="HY견고딕" pitchFamily="18" charset="-127"/>
                </a:rPr>
                <a:t>60~300</a:t>
              </a:r>
              <a:r>
                <a:rPr lang="ko-KR" altLang="en-US" sz="2000" dirty="0" smtClean="0">
                  <a:solidFill>
                    <a:schemeClr val="accent2"/>
                  </a:solidFill>
                  <a:latin typeface="HY견고딕" pitchFamily="18" charset="-127"/>
                  <a:ea typeface="HY견고딕" pitchFamily="18" charset="-127"/>
                </a:rPr>
                <a:t>억 미만</a:t>
              </a:r>
              <a:endPara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1" name="Group 8"/>
          <p:cNvGrpSpPr>
            <a:grpSpLocks noChangeAspect="1"/>
          </p:cNvGrpSpPr>
          <p:nvPr/>
        </p:nvGrpSpPr>
        <p:grpSpPr bwMode="auto">
          <a:xfrm>
            <a:off x="755576" y="4544918"/>
            <a:ext cx="2264708" cy="396250"/>
            <a:chOff x="-1112" y="2613"/>
            <a:chExt cx="612" cy="612"/>
          </a:xfrm>
          <a:gradFill>
            <a:gsLst>
              <a:gs pos="0">
                <a:srgbClr val="FF9900"/>
              </a:gs>
              <a:gs pos="50000">
                <a:schemeClr val="bg1"/>
              </a:gs>
              <a:gs pos="0">
                <a:srgbClr val="FFB997"/>
              </a:gs>
              <a:gs pos="100000">
                <a:srgbClr val="FF9966"/>
              </a:gs>
            </a:gsLst>
            <a:lin ang="5400000" scaled="1"/>
          </a:gradFill>
        </p:grpSpPr>
        <p:sp>
          <p:nvSpPr>
            <p:cNvPr id="32" name="AutoShape 9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3" name="AutoShape 10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4" name="AutoShape 11"/>
            <p:cNvSpPr>
              <a:spLocks noChangeAspect="1" noChangeArrowheads="1"/>
            </p:cNvSpPr>
            <p:nvPr/>
          </p:nvSpPr>
          <p:spPr bwMode="auto">
            <a:xfrm>
              <a:off x="-1099" y="2657"/>
              <a:ext cx="586" cy="526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 smtClean="0">
                  <a:solidFill>
                    <a:schemeClr val="accent2"/>
                  </a:solidFill>
                  <a:latin typeface="HY견고딕" pitchFamily="18" charset="-127"/>
                  <a:ea typeface="HY견고딕" pitchFamily="18" charset="-127"/>
                </a:rPr>
                <a:t>300~2000</a:t>
              </a:r>
              <a:r>
                <a:rPr lang="ko-KR" altLang="en-US" sz="2000" dirty="0" smtClean="0">
                  <a:solidFill>
                    <a:schemeClr val="accent2"/>
                  </a:solidFill>
                  <a:latin typeface="HY견고딕" pitchFamily="18" charset="-127"/>
                  <a:ea typeface="HY견고딕" pitchFamily="18" charset="-127"/>
                </a:rPr>
                <a:t>억 미만</a:t>
              </a:r>
              <a:endPara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5" name="Group 8"/>
          <p:cNvGrpSpPr>
            <a:grpSpLocks noChangeAspect="1"/>
          </p:cNvGrpSpPr>
          <p:nvPr/>
        </p:nvGrpSpPr>
        <p:grpSpPr bwMode="auto">
          <a:xfrm>
            <a:off x="3059360" y="4112870"/>
            <a:ext cx="2232720" cy="396250"/>
            <a:chOff x="-1112" y="2613"/>
            <a:chExt cx="612" cy="612"/>
          </a:xfrm>
          <a:gradFill>
            <a:gsLst>
              <a:gs pos="0">
                <a:srgbClr val="FF9900"/>
              </a:gs>
              <a:gs pos="50000">
                <a:schemeClr val="bg1"/>
              </a:gs>
              <a:gs pos="0">
                <a:srgbClr val="FFB997"/>
              </a:gs>
              <a:gs pos="100000">
                <a:srgbClr val="FF9966"/>
              </a:gs>
            </a:gsLst>
            <a:lin ang="5400000" scaled="1"/>
          </a:gradFill>
        </p:grpSpPr>
        <p:sp>
          <p:nvSpPr>
            <p:cNvPr id="36" name="AutoShape 9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7" name="AutoShape 10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38" name="AutoShape 11"/>
            <p:cNvSpPr>
              <a:spLocks noChangeAspect="1" noChangeArrowheads="1"/>
            </p:cNvSpPr>
            <p:nvPr/>
          </p:nvSpPr>
          <p:spPr bwMode="auto">
            <a:xfrm>
              <a:off x="-1045" y="2657"/>
              <a:ext cx="480" cy="526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 smtClean="0">
                  <a:solidFill>
                    <a:schemeClr val="accent2"/>
                  </a:solidFill>
                  <a:latin typeface="HY견고딕" pitchFamily="18" charset="-127"/>
                  <a:ea typeface="HY견고딕" pitchFamily="18" charset="-127"/>
                </a:rPr>
                <a:t>1000</a:t>
              </a:r>
              <a:r>
                <a:rPr lang="ko-KR" altLang="en-US" sz="2000" dirty="0" smtClean="0">
                  <a:solidFill>
                    <a:schemeClr val="accent2"/>
                  </a:solidFill>
                  <a:latin typeface="HY견고딕" pitchFamily="18" charset="-127"/>
                  <a:ea typeface="HY견고딕" pitchFamily="18" charset="-127"/>
                </a:rPr>
                <a:t>명 이상</a:t>
              </a:r>
              <a:endPara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9" name="Group 8"/>
          <p:cNvGrpSpPr>
            <a:grpSpLocks noChangeAspect="1"/>
          </p:cNvGrpSpPr>
          <p:nvPr/>
        </p:nvGrpSpPr>
        <p:grpSpPr bwMode="auto">
          <a:xfrm>
            <a:off x="755104" y="4112870"/>
            <a:ext cx="2265180" cy="396250"/>
            <a:chOff x="-1112" y="2613"/>
            <a:chExt cx="612" cy="612"/>
          </a:xfrm>
          <a:gradFill>
            <a:gsLst>
              <a:gs pos="0">
                <a:srgbClr val="FF9900"/>
              </a:gs>
              <a:gs pos="50000">
                <a:schemeClr val="bg1"/>
              </a:gs>
              <a:gs pos="0">
                <a:srgbClr val="FFB997"/>
              </a:gs>
              <a:gs pos="100000">
                <a:srgbClr val="FF9966"/>
              </a:gs>
            </a:gsLst>
            <a:lin ang="5400000" scaled="1"/>
          </a:gradFill>
        </p:grpSpPr>
        <p:sp>
          <p:nvSpPr>
            <p:cNvPr id="40" name="AutoShape 9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1" name="AutoShape 10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2" name="AutoShape 11"/>
            <p:cNvSpPr>
              <a:spLocks noChangeAspect="1" noChangeArrowheads="1"/>
            </p:cNvSpPr>
            <p:nvPr/>
          </p:nvSpPr>
          <p:spPr bwMode="auto">
            <a:xfrm>
              <a:off x="-1045" y="2657"/>
              <a:ext cx="480" cy="526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 smtClean="0">
                  <a:solidFill>
                    <a:schemeClr val="accent2"/>
                  </a:solidFill>
                  <a:latin typeface="HY견고딕" pitchFamily="18" charset="-127"/>
                  <a:ea typeface="HY견고딕" pitchFamily="18" charset="-127"/>
                </a:rPr>
                <a:t>2000</a:t>
              </a:r>
              <a:r>
                <a:rPr lang="ko-KR" altLang="en-US" sz="2000" dirty="0" smtClean="0">
                  <a:solidFill>
                    <a:schemeClr val="accent2"/>
                  </a:solidFill>
                  <a:latin typeface="HY견고딕" pitchFamily="18" charset="-127"/>
                  <a:ea typeface="HY견고딕" pitchFamily="18" charset="-127"/>
                </a:rPr>
                <a:t>억 이상</a:t>
              </a:r>
              <a:endPara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7" name="Group 8"/>
          <p:cNvGrpSpPr>
            <a:grpSpLocks noChangeAspect="1"/>
          </p:cNvGrpSpPr>
          <p:nvPr/>
        </p:nvGrpSpPr>
        <p:grpSpPr bwMode="auto">
          <a:xfrm>
            <a:off x="755575" y="5409014"/>
            <a:ext cx="2264709" cy="396250"/>
            <a:chOff x="-1112" y="2613"/>
            <a:chExt cx="612" cy="612"/>
          </a:xfrm>
          <a:gradFill>
            <a:gsLst>
              <a:gs pos="0">
                <a:srgbClr val="FF9900"/>
              </a:gs>
              <a:gs pos="50000">
                <a:schemeClr val="bg1"/>
              </a:gs>
              <a:gs pos="0">
                <a:srgbClr val="FFB997"/>
              </a:gs>
              <a:gs pos="100000">
                <a:srgbClr val="FF9966"/>
              </a:gs>
            </a:gsLst>
            <a:lin ang="5400000" scaled="1"/>
          </a:gradFill>
        </p:grpSpPr>
        <p:sp>
          <p:nvSpPr>
            <p:cNvPr id="48" name="AutoShape 9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AutoShape 10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AutoShape 11"/>
            <p:cNvSpPr>
              <a:spLocks noChangeAspect="1" noChangeArrowheads="1"/>
            </p:cNvSpPr>
            <p:nvPr/>
          </p:nvSpPr>
          <p:spPr bwMode="auto">
            <a:xfrm>
              <a:off x="-1035" y="2657"/>
              <a:ext cx="459" cy="526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 smtClean="0">
                  <a:solidFill>
                    <a:schemeClr val="accent2"/>
                  </a:solidFill>
                  <a:latin typeface="HY견고딕" pitchFamily="18" charset="-127"/>
                  <a:ea typeface="HY견고딕" pitchFamily="18" charset="-127"/>
                </a:rPr>
                <a:t>40~60</a:t>
              </a:r>
              <a:r>
                <a:rPr lang="ko-KR" altLang="en-US" sz="2000" dirty="0" smtClean="0">
                  <a:solidFill>
                    <a:schemeClr val="accent2"/>
                  </a:solidFill>
                  <a:latin typeface="HY견고딕" pitchFamily="18" charset="-127"/>
                  <a:ea typeface="HY견고딕" pitchFamily="18" charset="-127"/>
                </a:rPr>
                <a:t>억 미만</a:t>
              </a:r>
              <a:endPara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51" name="Group 8"/>
          <p:cNvGrpSpPr>
            <a:grpSpLocks noChangeAspect="1"/>
          </p:cNvGrpSpPr>
          <p:nvPr/>
        </p:nvGrpSpPr>
        <p:grpSpPr bwMode="auto">
          <a:xfrm>
            <a:off x="3059832" y="4976966"/>
            <a:ext cx="2232248" cy="396250"/>
            <a:chOff x="-1112" y="2613"/>
            <a:chExt cx="612" cy="612"/>
          </a:xfrm>
          <a:gradFill>
            <a:gsLst>
              <a:gs pos="0">
                <a:srgbClr val="FF9900"/>
              </a:gs>
              <a:gs pos="50000">
                <a:schemeClr val="bg1"/>
              </a:gs>
              <a:gs pos="0">
                <a:srgbClr val="FFB997"/>
              </a:gs>
              <a:gs pos="100000">
                <a:srgbClr val="FF9966"/>
              </a:gs>
            </a:gsLst>
            <a:lin ang="5400000" scaled="1"/>
          </a:gradFill>
        </p:grpSpPr>
        <p:sp>
          <p:nvSpPr>
            <p:cNvPr id="52" name="AutoShape 9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3" name="AutoShape 10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4" name="AutoShape 11"/>
            <p:cNvSpPr>
              <a:spLocks noChangeAspect="1" noChangeArrowheads="1"/>
            </p:cNvSpPr>
            <p:nvPr/>
          </p:nvSpPr>
          <p:spPr bwMode="auto">
            <a:xfrm>
              <a:off x="-1062" y="2657"/>
              <a:ext cx="506" cy="526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 smtClean="0">
                  <a:solidFill>
                    <a:schemeClr val="accent2"/>
                  </a:solidFill>
                  <a:latin typeface="HY견고딕" pitchFamily="18" charset="-127"/>
                  <a:ea typeface="HY견고딕" pitchFamily="18" charset="-127"/>
                </a:rPr>
                <a:t>30~150</a:t>
              </a:r>
              <a:r>
                <a:rPr lang="ko-KR" altLang="en-US" sz="2000" dirty="0" smtClean="0">
                  <a:solidFill>
                    <a:schemeClr val="accent2"/>
                  </a:solidFill>
                  <a:latin typeface="HY견고딕" pitchFamily="18" charset="-127"/>
                  <a:ea typeface="HY견고딕" pitchFamily="18" charset="-127"/>
                </a:rPr>
                <a:t>명 미만</a:t>
              </a:r>
              <a:endPara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55" name="Group 8"/>
          <p:cNvGrpSpPr>
            <a:grpSpLocks noChangeAspect="1"/>
          </p:cNvGrpSpPr>
          <p:nvPr/>
        </p:nvGrpSpPr>
        <p:grpSpPr bwMode="auto">
          <a:xfrm>
            <a:off x="3059832" y="4544918"/>
            <a:ext cx="2232248" cy="396250"/>
            <a:chOff x="-1112" y="2613"/>
            <a:chExt cx="612" cy="612"/>
          </a:xfrm>
          <a:gradFill>
            <a:gsLst>
              <a:gs pos="0">
                <a:srgbClr val="FF9900"/>
              </a:gs>
              <a:gs pos="50000">
                <a:schemeClr val="bg1"/>
              </a:gs>
              <a:gs pos="0">
                <a:srgbClr val="FFB997"/>
              </a:gs>
              <a:gs pos="100000">
                <a:srgbClr val="FF9966"/>
              </a:gs>
            </a:gsLst>
            <a:lin ang="5400000" scaled="1"/>
          </a:gradFill>
        </p:grpSpPr>
        <p:sp>
          <p:nvSpPr>
            <p:cNvPr id="56" name="AutoShape 9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7" name="AutoShape 10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8" name="AutoShape 11"/>
            <p:cNvSpPr>
              <a:spLocks noChangeAspect="1" noChangeArrowheads="1"/>
            </p:cNvSpPr>
            <p:nvPr/>
          </p:nvSpPr>
          <p:spPr bwMode="auto">
            <a:xfrm>
              <a:off x="-1096" y="2657"/>
              <a:ext cx="595" cy="526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 smtClean="0">
                  <a:solidFill>
                    <a:schemeClr val="accent2"/>
                  </a:solidFill>
                  <a:latin typeface="HY견고딕" pitchFamily="18" charset="-127"/>
                  <a:ea typeface="HY견고딕" pitchFamily="18" charset="-127"/>
                </a:rPr>
                <a:t>150~1000</a:t>
              </a:r>
              <a:r>
                <a:rPr lang="ko-KR" altLang="en-US" sz="2000" dirty="0" smtClean="0">
                  <a:solidFill>
                    <a:schemeClr val="accent2"/>
                  </a:solidFill>
                  <a:latin typeface="HY견고딕" pitchFamily="18" charset="-127"/>
                  <a:ea typeface="HY견고딕" pitchFamily="18" charset="-127"/>
                </a:rPr>
                <a:t>명 미만</a:t>
              </a:r>
              <a:endPara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59" name="Group 8"/>
          <p:cNvGrpSpPr>
            <a:grpSpLocks noChangeAspect="1"/>
          </p:cNvGrpSpPr>
          <p:nvPr/>
        </p:nvGrpSpPr>
        <p:grpSpPr bwMode="auto">
          <a:xfrm>
            <a:off x="3059832" y="5409014"/>
            <a:ext cx="2232248" cy="396250"/>
            <a:chOff x="-1112" y="2613"/>
            <a:chExt cx="612" cy="612"/>
          </a:xfrm>
          <a:gradFill>
            <a:gsLst>
              <a:gs pos="0">
                <a:srgbClr val="FF9900"/>
              </a:gs>
              <a:gs pos="50000">
                <a:schemeClr val="bg1"/>
              </a:gs>
              <a:gs pos="0">
                <a:srgbClr val="FFB997"/>
              </a:gs>
              <a:gs pos="100000">
                <a:srgbClr val="FF9966"/>
              </a:gs>
            </a:gsLst>
            <a:lin ang="5400000" scaled="1"/>
          </a:gradFill>
        </p:grpSpPr>
        <p:sp>
          <p:nvSpPr>
            <p:cNvPr id="60" name="AutoShape 9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1" name="AutoShape 10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2" name="AutoShape 11"/>
            <p:cNvSpPr>
              <a:spLocks noChangeAspect="1" noChangeArrowheads="1"/>
            </p:cNvSpPr>
            <p:nvPr/>
          </p:nvSpPr>
          <p:spPr bwMode="auto">
            <a:xfrm>
              <a:off x="-1041" y="2657"/>
              <a:ext cx="466" cy="526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 smtClean="0">
                  <a:solidFill>
                    <a:schemeClr val="accent2"/>
                  </a:solidFill>
                  <a:latin typeface="HY견고딕" pitchFamily="18" charset="-127"/>
                  <a:ea typeface="HY견고딕" pitchFamily="18" charset="-127"/>
                </a:rPr>
                <a:t>20~30</a:t>
              </a:r>
              <a:r>
                <a:rPr lang="ko-KR" altLang="en-US" sz="2000" dirty="0" smtClean="0">
                  <a:solidFill>
                    <a:schemeClr val="accent2"/>
                  </a:solidFill>
                  <a:latin typeface="HY견고딕" pitchFamily="18" charset="-127"/>
                  <a:ea typeface="HY견고딕" pitchFamily="18" charset="-127"/>
                </a:rPr>
                <a:t>명 미만</a:t>
              </a:r>
              <a:endParaRPr lang="ko-KR" altLang="en-US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63" name="Group 8"/>
          <p:cNvGrpSpPr>
            <a:grpSpLocks noChangeAspect="1"/>
          </p:cNvGrpSpPr>
          <p:nvPr/>
        </p:nvGrpSpPr>
        <p:grpSpPr bwMode="auto">
          <a:xfrm>
            <a:off x="5363615" y="4976966"/>
            <a:ext cx="1944689" cy="396250"/>
            <a:chOff x="-1112" y="2613"/>
            <a:chExt cx="612" cy="612"/>
          </a:xfrm>
          <a:gradFill>
            <a:gsLst>
              <a:gs pos="0">
                <a:srgbClr val="FF9900"/>
              </a:gs>
              <a:gs pos="50000">
                <a:schemeClr val="bg1"/>
              </a:gs>
              <a:gs pos="0">
                <a:srgbClr val="FFB997"/>
              </a:gs>
              <a:gs pos="100000">
                <a:srgbClr val="FF9966"/>
              </a:gs>
            </a:gsLst>
            <a:lin ang="5400000" scaled="1"/>
          </a:gradFill>
        </p:grpSpPr>
        <p:sp>
          <p:nvSpPr>
            <p:cNvPr id="64" name="AutoShape 9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5" name="AutoShape 10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6" name="AutoShape 11"/>
            <p:cNvSpPr>
              <a:spLocks noChangeAspect="1" noChangeArrowheads="1"/>
            </p:cNvSpPr>
            <p:nvPr/>
          </p:nvSpPr>
          <p:spPr bwMode="auto">
            <a:xfrm>
              <a:off x="-1037" y="2657"/>
              <a:ext cx="456" cy="526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±30% </a:t>
              </a:r>
              <a:r>
                <a:rPr lang="ko-KR" altLang="en-US" sz="2000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이내</a:t>
              </a:r>
              <a:endParaRPr lang="ko-KR" altLang="en-US" sz="2000" dirty="0">
                <a:solidFill>
                  <a:srgbClr val="FFA62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67" name="Group 8"/>
          <p:cNvGrpSpPr>
            <a:grpSpLocks noChangeAspect="1"/>
          </p:cNvGrpSpPr>
          <p:nvPr/>
        </p:nvGrpSpPr>
        <p:grpSpPr bwMode="auto">
          <a:xfrm>
            <a:off x="5363615" y="4544918"/>
            <a:ext cx="1944689" cy="396250"/>
            <a:chOff x="-1112" y="2613"/>
            <a:chExt cx="612" cy="612"/>
          </a:xfrm>
          <a:gradFill>
            <a:gsLst>
              <a:gs pos="0">
                <a:srgbClr val="FF9900"/>
              </a:gs>
              <a:gs pos="50000">
                <a:schemeClr val="bg1"/>
              </a:gs>
              <a:gs pos="0">
                <a:srgbClr val="FFB997"/>
              </a:gs>
              <a:gs pos="100000">
                <a:srgbClr val="FF9966"/>
              </a:gs>
            </a:gsLst>
            <a:lin ang="5400000" scaled="1"/>
          </a:gradFill>
        </p:grpSpPr>
        <p:sp>
          <p:nvSpPr>
            <p:cNvPr id="68" name="AutoShape 9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69" name="AutoShape 10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0" name="AutoShape 11"/>
            <p:cNvSpPr>
              <a:spLocks noChangeAspect="1" noChangeArrowheads="1"/>
            </p:cNvSpPr>
            <p:nvPr/>
          </p:nvSpPr>
          <p:spPr bwMode="auto">
            <a:xfrm>
              <a:off x="-1029" y="2657"/>
              <a:ext cx="456" cy="526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±40% </a:t>
              </a:r>
              <a:r>
                <a:rPr lang="ko-KR" altLang="en-US" sz="2000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이내</a:t>
              </a:r>
              <a:endParaRPr lang="ko-KR" altLang="en-US" sz="2000" dirty="0">
                <a:solidFill>
                  <a:srgbClr val="FFA62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71" name="Group 8"/>
          <p:cNvGrpSpPr>
            <a:grpSpLocks noChangeAspect="1"/>
          </p:cNvGrpSpPr>
          <p:nvPr/>
        </p:nvGrpSpPr>
        <p:grpSpPr bwMode="auto">
          <a:xfrm>
            <a:off x="5363616" y="4112870"/>
            <a:ext cx="1944688" cy="396250"/>
            <a:chOff x="-1112" y="2613"/>
            <a:chExt cx="612" cy="612"/>
          </a:xfrm>
          <a:gradFill>
            <a:gsLst>
              <a:gs pos="0">
                <a:srgbClr val="FF9900"/>
              </a:gs>
              <a:gs pos="50000">
                <a:schemeClr val="bg1"/>
              </a:gs>
              <a:gs pos="0">
                <a:srgbClr val="FFB997"/>
              </a:gs>
              <a:gs pos="100000">
                <a:srgbClr val="FF9966"/>
              </a:gs>
            </a:gsLst>
            <a:lin ang="5400000" scaled="1"/>
          </a:gradFill>
        </p:grpSpPr>
        <p:sp>
          <p:nvSpPr>
            <p:cNvPr id="72" name="AutoShape 9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3" name="AutoShape 10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4" name="AutoShape 11"/>
            <p:cNvSpPr>
              <a:spLocks noChangeAspect="1" noChangeArrowheads="1"/>
            </p:cNvSpPr>
            <p:nvPr/>
          </p:nvSpPr>
          <p:spPr bwMode="auto">
            <a:xfrm>
              <a:off x="-1035" y="2658"/>
              <a:ext cx="456" cy="526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±50% </a:t>
              </a:r>
              <a:r>
                <a:rPr lang="ko-KR" altLang="en-US" sz="2000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이내</a:t>
              </a:r>
              <a:endParaRPr lang="ko-KR" altLang="en-US" sz="2000" dirty="0">
                <a:solidFill>
                  <a:srgbClr val="FFA62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75" name="Group 8"/>
          <p:cNvGrpSpPr>
            <a:grpSpLocks noChangeAspect="1"/>
          </p:cNvGrpSpPr>
          <p:nvPr/>
        </p:nvGrpSpPr>
        <p:grpSpPr bwMode="auto">
          <a:xfrm>
            <a:off x="5363615" y="5409014"/>
            <a:ext cx="1944689" cy="396250"/>
            <a:chOff x="-1112" y="2613"/>
            <a:chExt cx="612" cy="612"/>
          </a:xfrm>
          <a:gradFill>
            <a:gsLst>
              <a:gs pos="0">
                <a:srgbClr val="FF9900"/>
              </a:gs>
              <a:gs pos="50000">
                <a:schemeClr val="bg1"/>
              </a:gs>
              <a:gs pos="0">
                <a:srgbClr val="FFB997"/>
              </a:gs>
              <a:gs pos="100000">
                <a:srgbClr val="FF9966"/>
              </a:gs>
            </a:gsLst>
            <a:lin ang="5400000" scaled="1"/>
          </a:gradFill>
        </p:grpSpPr>
        <p:sp>
          <p:nvSpPr>
            <p:cNvPr id="76" name="AutoShape 9"/>
            <p:cNvSpPr>
              <a:spLocks noChangeAspect="1" noChangeArrowheads="1"/>
            </p:cNvSpPr>
            <p:nvPr/>
          </p:nvSpPr>
          <p:spPr bwMode="auto">
            <a:xfrm>
              <a:off x="-1112" y="2613"/>
              <a:ext cx="612" cy="612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>
              <a:outerShdw dist="35921" dir="2700000" algn="ctr" rotWithShape="0">
                <a:schemeClr val="tx1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7" name="AutoShape 10"/>
            <p:cNvSpPr>
              <a:spLocks noChangeAspect="1" noChangeArrowheads="1"/>
            </p:cNvSpPr>
            <p:nvPr/>
          </p:nvSpPr>
          <p:spPr bwMode="auto">
            <a:xfrm>
              <a:off x="-1085" y="2641"/>
              <a:ext cx="557" cy="557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78" name="AutoShape 11"/>
            <p:cNvSpPr>
              <a:spLocks noChangeAspect="1" noChangeArrowheads="1"/>
            </p:cNvSpPr>
            <p:nvPr/>
          </p:nvSpPr>
          <p:spPr bwMode="auto">
            <a:xfrm>
              <a:off x="-1039" y="2657"/>
              <a:ext cx="456" cy="526"/>
            </a:xfrm>
            <a:prstGeom prst="roundRect">
              <a:avLst>
                <a:gd name="adj" fmla="val 16667"/>
              </a:avLst>
            </a:pr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/>
            <a:p>
              <a:pPr algn="ctr">
                <a:defRPr/>
              </a:pPr>
              <a:r>
                <a:rPr lang="en-US" altLang="ko-KR" sz="2000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±20% </a:t>
              </a:r>
              <a:r>
                <a:rPr lang="ko-KR" altLang="en-US" sz="2000" dirty="0" smtClean="0">
                  <a:solidFill>
                    <a:srgbClr val="6600CC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이내</a:t>
              </a:r>
              <a:endParaRPr lang="ko-KR" altLang="en-US" sz="2000" dirty="0">
                <a:solidFill>
                  <a:srgbClr val="FFA62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3" name="직사각형 2"/>
          <p:cNvSpPr/>
          <p:nvPr/>
        </p:nvSpPr>
        <p:spPr>
          <a:xfrm>
            <a:off x="351120" y="1420034"/>
            <a:ext cx="743524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ko-KR" altLang="en-US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산식 </a:t>
            </a:r>
            <a:r>
              <a:rPr lang="en-US" altLang="ko-KR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해당 </a:t>
            </a:r>
            <a:r>
              <a:rPr lang="ko-KR" altLang="en-US" dirty="0" err="1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요율</a:t>
            </a:r>
            <a:r>
              <a:rPr lang="ko-KR" altLang="en-US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± (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해당 </a:t>
            </a:r>
            <a:r>
              <a:rPr lang="ko-KR" altLang="en-US" dirty="0" err="1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요율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× </a:t>
            </a:r>
            <a:r>
              <a:rPr lang="ko-KR" altLang="en-US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수지율에 의한 증감비율</a:t>
            </a:r>
            <a:r>
              <a:rPr lang="en-US" altLang="ko-KR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</a:t>
            </a:r>
            <a:r>
              <a:rPr lang="en-US" altLang="ko-KR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※</a:t>
            </a:r>
            <a:r>
              <a:rPr lang="en-US" altLang="ko-KR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휴먼옛체" pitchFamily="18" charset="-127"/>
                <a:ea typeface="휴먼옛체" pitchFamily="18" charset="-127"/>
              </a:rPr>
              <a:t>수지율 </a:t>
            </a:r>
            <a:r>
              <a:rPr lang="en-US" altLang="ko-KR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휴먼옛체" pitchFamily="18" charset="-127"/>
                <a:ea typeface="휴먼옛체" pitchFamily="18" charset="-127"/>
              </a:rPr>
              <a:t>: (3</a:t>
            </a:r>
            <a:r>
              <a:rPr lang="ko-KR" altLang="en-US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휴먼옛체" pitchFamily="18" charset="-127"/>
                <a:ea typeface="휴먼옛체" pitchFamily="18" charset="-127"/>
              </a:rPr>
              <a:t>년간 보험급여총액 </a:t>
            </a:r>
            <a:r>
              <a:rPr lang="en-US" altLang="ko-KR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휴먼옛체" pitchFamily="18" charset="-127"/>
                <a:ea typeface="휴먼옛체" pitchFamily="18" charset="-127"/>
              </a:rPr>
              <a:t>/ 3</a:t>
            </a:r>
            <a:r>
              <a:rPr lang="ko-KR" altLang="en-US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휴먼옛체" pitchFamily="18" charset="-127"/>
                <a:ea typeface="휴먼옛체" pitchFamily="18" charset="-127"/>
              </a:rPr>
              <a:t>년간 보험료총액</a:t>
            </a:r>
            <a:r>
              <a:rPr lang="en-US" altLang="ko-KR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휴먼옛체" pitchFamily="18" charset="-127"/>
                <a:ea typeface="휴먼옛체" pitchFamily="18" charset="-127"/>
              </a:rPr>
              <a:t>) × 100(%)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6476019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2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8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보험료율의 결정 및 특례 </a:t>
            </a:r>
            <a:endParaRPr lang="ko-KR" altLang="en-US" sz="240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1753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23850" y="1412776"/>
            <a:ext cx="7423825" cy="40640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고용보험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요율</a:t>
            </a:r>
            <a:endParaRPr lang="ko-KR" altLang="en-US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60848"/>
            <a:ext cx="7776864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206451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2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8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보험료율의 결정 및 특례 </a:t>
            </a:r>
            <a:endParaRPr lang="ko-KR" altLang="en-US" sz="240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1753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539874" y="1340770"/>
            <a:ext cx="7920558" cy="4924425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고용보험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상시근로자수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산정 </a:t>
            </a:r>
            <a:endParaRPr lang="en-US" altLang="ko-KR" sz="2000" dirty="0" smtClean="0"/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    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해당 사업주가 행하는 국내의 모든 사업의 총 </a:t>
            </a:r>
            <a:r>
              <a:rPr lang="ko-KR" altLang="en-US" sz="2000" dirty="0" err="1" smtClean="0">
                <a:solidFill>
                  <a:srgbClr val="FF0000"/>
                </a:solidFill>
                <a:latin typeface="+mj-ea"/>
                <a:ea typeface="+mj-ea"/>
              </a:rPr>
              <a:t>상시근로자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         </a:t>
            </a:r>
            <a:endParaRPr lang="en-US" altLang="ko-KR" sz="2000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ko-KR" sz="2000" dirty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      </a:t>
            </a:r>
            <a:r>
              <a:rPr lang="ko-KR" altLang="en-US" sz="2000" dirty="0" smtClean="0">
                <a:solidFill>
                  <a:srgbClr val="FF0000"/>
                </a:solidFill>
                <a:latin typeface="+mj-ea"/>
                <a:ea typeface="+mj-ea"/>
              </a:rPr>
              <a:t>수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에 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따라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고용안정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·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직업능력개발사업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+mj-ea"/>
                <a:ea typeface="+mj-ea"/>
              </a:rPr>
              <a:t>보험료율을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               </a:t>
            </a:r>
            <a:endParaRPr lang="en-US" altLang="ko-KR" sz="2000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ko-KR" sz="2000" dirty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      </a:t>
            </a:r>
            <a:r>
              <a:rPr lang="en-US" altLang="ko-KR" sz="2000" dirty="0" smtClean="0">
                <a:solidFill>
                  <a:srgbClr val="FF0000"/>
                </a:solidFill>
                <a:latin typeface="+mj-ea"/>
                <a:ea typeface="+mj-ea"/>
              </a:rPr>
              <a:t>2.5/1000~8.5/1000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까지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차등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적용</a:t>
            </a:r>
            <a:endParaRPr lang="ko-KR" altLang="en-US" sz="2000" dirty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    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건설업의 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경우 </a:t>
            </a:r>
            <a:r>
              <a:rPr lang="ko-KR" altLang="en-US" sz="2000" dirty="0" err="1">
                <a:solidFill>
                  <a:schemeClr val="accent2"/>
                </a:solidFill>
                <a:latin typeface="+mj-ea"/>
                <a:ea typeface="+mj-ea"/>
              </a:rPr>
              <a:t>상시근로자수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 산정이 곤란한 경우 건설업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        </a:t>
            </a:r>
            <a:endParaRPr lang="en-US" altLang="ko-KR" sz="2000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ko-KR" sz="2000" dirty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     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+mj-ea"/>
                <a:ea typeface="+mj-ea"/>
              </a:rPr>
              <a:t>상시근로자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산정기준에 따라 아래 산식으로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산정</a:t>
            </a:r>
            <a:endParaRPr lang="en-US" altLang="ko-KR" sz="2000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endParaRPr lang="ko-KR" altLang="en-US" sz="2000" dirty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spcBef>
                <a:spcPct val="50000"/>
              </a:spcBef>
              <a:defRPr/>
            </a:pP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    - </a:t>
            </a:r>
            <a:r>
              <a:rPr lang="ko-KR" altLang="en-US" sz="2000" dirty="0" err="1" smtClean="0">
                <a:solidFill>
                  <a:srgbClr val="FF0000"/>
                </a:solidFill>
                <a:latin typeface="+mj-ea"/>
                <a:ea typeface="+mj-ea"/>
              </a:rPr>
              <a:t>공사실적액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: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+mj-ea"/>
                <a:ea typeface="+mj-ea"/>
              </a:rPr>
              <a:t>총공사실적액에서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 적법하게 하도급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(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외주</a:t>
            </a:r>
            <a:endParaRPr lang="en-US" altLang="ko-KR" sz="2000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                       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공사</a:t>
            </a:r>
            <a:r>
              <a:rPr lang="en-US" altLang="ko-KR" sz="2000" dirty="0" smtClean="0">
                <a:solidFill>
                  <a:schemeClr val="accent2"/>
                </a:solidFill>
                <a:latin typeface="+mj-ea"/>
                <a:ea typeface="+mj-ea"/>
              </a:rPr>
              <a:t>)</a:t>
            </a:r>
            <a:r>
              <a:rPr lang="ko-KR" altLang="en-US" sz="2000" dirty="0">
                <a:solidFill>
                  <a:schemeClr val="accent2"/>
                </a:solidFill>
                <a:latin typeface="+mj-ea"/>
                <a:ea typeface="+mj-ea"/>
              </a:rPr>
              <a:t>준 </a:t>
            </a: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공사실적을 제외한 금액</a:t>
            </a:r>
            <a:endParaRPr lang="en-US" altLang="ko-KR" sz="20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graphicFrame>
        <p:nvGraphicFramePr>
          <p:cNvPr id="43" name="Group 2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58144361"/>
              </p:ext>
            </p:extLst>
          </p:nvPr>
        </p:nvGraphicFramePr>
        <p:xfrm>
          <a:off x="1475656" y="4364013"/>
          <a:ext cx="6192688" cy="865187"/>
        </p:xfrm>
        <a:graphic>
          <a:graphicData uri="http://schemas.openxmlformats.org/drawingml/2006/table">
            <a:tbl>
              <a:tblPr/>
              <a:tblGrid>
                <a:gridCol w="6192688"/>
              </a:tblGrid>
              <a:tr h="433387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2013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년도 </a:t>
                      </a:r>
                      <a:r>
                        <a:rPr kumimoji="1" lang="ko-KR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공사실적액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×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2013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년도 노무비율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(28%)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1800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HY견고딕"/>
                          <a:ea typeface="HY견고딕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2013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년도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건설업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월평균보수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(2,784,717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원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) × </a:t>
                      </a:r>
                      <a:r>
                        <a:rPr kumimoji="1" lang="ko-KR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HY헤드라인M" pitchFamily="18" charset="-127"/>
                          <a:ea typeface="HY헤드라인M" pitchFamily="18" charset="-127"/>
                        </a:rPr>
                        <a:t>조업개월수</a:t>
                      </a:r>
                      <a:endParaRPr kumimoji="1" lang="ko-KR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261864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2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8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보험료율의 결정 및 특례 </a:t>
            </a:r>
            <a:endParaRPr lang="ko-KR" altLang="en-US" sz="240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1753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73294" y="1401738"/>
            <a:ext cx="7943122" cy="353943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건설업 고용보험 우선지원 대상기업 </a:t>
            </a:r>
            <a:endParaRPr lang="en-US" altLang="ko-KR" sz="2000" dirty="0" smtClean="0"/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ko-KR" altLang="en-US" sz="2000" dirty="0" smtClean="0">
                <a:solidFill>
                  <a:schemeClr val="accent2"/>
                </a:solidFill>
                <a:latin typeface="+mj-ea"/>
                <a:ea typeface="+mj-ea"/>
              </a:rPr>
              <a:t>  </a:t>
            </a:r>
            <a:endParaRPr lang="en-US" altLang="ko-KR" sz="2000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endParaRPr lang="en-US" altLang="ko-KR" sz="2000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endParaRPr lang="en-US" altLang="ko-KR" sz="2000" dirty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endParaRPr lang="en-US" altLang="ko-KR" sz="2000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endParaRPr lang="en-US" altLang="ko-KR" sz="2000" dirty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endParaRPr lang="en-US" altLang="ko-KR" sz="2000" dirty="0" smtClean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5" name="모서리가 둥근 직사각형 4"/>
          <p:cNvSpPr/>
          <p:nvPr/>
        </p:nvSpPr>
        <p:spPr bwMode="auto">
          <a:xfrm>
            <a:off x="1778910" y="2348880"/>
            <a:ext cx="1352930" cy="408623"/>
          </a:xfrm>
          <a:prstGeom prst="round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accent4"/>
                </a:solidFill>
                <a:latin typeface="+mj-ea"/>
                <a:ea typeface="+mj-ea"/>
              </a:rPr>
              <a:t>고용보험법</a:t>
            </a:r>
            <a:endParaRPr lang="ko-KR" altLang="en-US" b="1" dirty="0">
              <a:solidFill>
                <a:schemeClr val="accent4"/>
              </a:solidFill>
              <a:latin typeface="+mj-ea"/>
              <a:ea typeface="+mj-ea"/>
            </a:endParaRPr>
          </a:p>
        </p:txBody>
      </p:sp>
      <p:sp>
        <p:nvSpPr>
          <p:cNvPr id="6" name="모서리가 둥근 직사각형 5"/>
          <p:cNvSpPr/>
          <p:nvPr/>
        </p:nvSpPr>
        <p:spPr bwMode="auto">
          <a:xfrm>
            <a:off x="676955" y="2928203"/>
            <a:ext cx="3667899" cy="1940957"/>
          </a:xfrm>
          <a:prstGeom prst="round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b="1" dirty="0" err="1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상시근로자수</a:t>
            </a:r>
            <a:r>
              <a:rPr lang="ko-KR" altLang="en-US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endParaRPr lang="en-US" altLang="ko-KR" b="1" dirty="0" smtClean="0">
              <a:solidFill>
                <a:schemeClr val="accent2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/>
            <a:r>
              <a:rPr lang="en-US" altLang="ko-KR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300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명 이하</a:t>
            </a:r>
            <a:endParaRPr lang="en-US" altLang="ko-KR" b="1" dirty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/>
            <a:r>
              <a:rPr lang="en-US" altLang="ko-KR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(</a:t>
            </a:r>
            <a:r>
              <a:rPr lang="ko-KR" altLang="en-US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고용보험법상 일용근로자 제외</a:t>
            </a:r>
            <a:r>
              <a:rPr lang="en-US" altLang="ko-KR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)</a:t>
            </a:r>
          </a:p>
          <a:p>
            <a:pPr algn="ctr"/>
            <a:endParaRPr lang="en-US" altLang="ko-KR" b="1" dirty="0" smtClean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/>
            <a:endParaRPr lang="en-US" altLang="ko-KR" b="1" dirty="0" smtClean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/>
            <a:endParaRPr lang="en-US" altLang="ko-KR" b="1" dirty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7" name="모서리가 둥근 직사각형 6"/>
          <p:cNvSpPr/>
          <p:nvPr/>
        </p:nvSpPr>
        <p:spPr bwMode="auto">
          <a:xfrm>
            <a:off x="5363283" y="2348880"/>
            <a:ext cx="1801005" cy="408623"/>
          </a:xfrm>
          <a:prstGeom prst="round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b="1" dirty="0" smtClean="0">
                <a:solidFill>
                  <a:schemeClr val="accent4"/>
                </a:solidFill>
                <a:latin typeface="+mj-ea"/>
                <a:ea typeface="+mj-ea"/>
              </a:rPr>
              <a:t>중소기업기본법</a:t>
            </a:r>
            <a:endParaRPr lang="ko-KR" altLang="en-US" b="1" dirty="0">
              <a:solidFill>
                <a:schemeClr val="accent4"/>
              </a:solidFill>
              <a:latin typeface="+mj-ea"/>
              <a:ea typeface="+mj-ea"/>
            </a:endParaRPr>
          </a:p>
        </p:txBody>
      </p:sp>
      <p:sp>
        <p:nvSpPr>
          <p:cNvPr id="8" name="모서리가 둥근 직사각형 7"/>
          <p:cNvSpPr/>
          <p:nvPr/>
        </p:nvSpPr>
        <p:spPr bwMode="auto">
          <a:xfrm>
            <a:off x="4447825" y="2962255"/>
            <a:ext cx="3796583" cy="1872853"/>
          </a:xfrm>
          <a:prstGeom prst="round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b="1" dirty="0" err="1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상시근로자수</a:t>
            </a:r>
            <a:r>
              <a:rPr lang="ko-KR" altLang="en-US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en-US" altLang="ko-KR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300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명 미만 </a:t>
            </a:r>
            <a:r>
              <a:rPr lang="ko-KR" altLang="en-US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또는</a:t>
            </a:r>
            <a:endParaRPr lang="en-US" altLang="ko-KR" b="1" dirty="0" smtClean="0">
              <a:solidFill>
                <a:schemeClr val="accent2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/>
            <a:r>
              <a:rPr lang="ko-KR" altLang="en-US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자본</a:t>
            </a:r>
            <a:r>
              <a:rPr lang="ko-KR" altLang="en-US" b="1" dirty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금 </a:t>
            </a:r>
            <a:r>
              <a:rPr lang="en-US" altLang="ko-KR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30</a:t>
            </a:r>
            <a:r>
              <a:rPr lang="ko-KR" altLang="en-US" b="1" dirty="0" err="1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억원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 이하</a:t>
            </a:r>
            <a:endParaRPr lang="en-US" altLang="ko-KR" b="1" dirty="0" smtClean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r>
              <a:rPr lang="en-US" altLang="ko-KR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(</a:t>
            </a:r>
            <a:r>
              <a:rPr lang="ko-KR" altLang="en-US" sz="1600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임원 및 소득세법 시행령 제</a:t>
            </a:r>
            <a:r>
              <a:rPr lang="en-US" altLang="ko-KR" sz="1600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20</a:t>
            </a:r>
            <a:r>
              <a:rPr lang="ko-KR" altLang="en-US" sz="1600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조에        </a:t>
            </a:r>
            <a:endParaRPr lang="en-US" altLang="ko-KR" sz="1600" b="1" dirty="0" smtClean="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r>
              <a:rPr lang="en-US" altLang="ko-KR" sz="1600" b="1" dirty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ko-KR" altLang="en-US" sz="1600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따른 일용근로자</a:t>
            </a:r>
            <a:r>
              <a:rPr lang="en-US" altLang="ko-KR" sz="1600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, </a:t>
            </a:r>
          </a:p>
          <a:p>
            <a:r>
              <a:rPr lang="en-US" altLang="ko-KR" sz="1600" b="1" dirty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en-US" altLang="ko-KR" sz="1600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3</a:t>
            </a:r>
            <a:r>
              <a:rPr lang="ko-KR" altLang="en-US" sz="1600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월 이내의 기간을 정하여 근로하는 </a:t>
            </a:r>
            <a:endParaRPr lang="en-US" altLang="ko-KR" sz="1600" b="1" dirty="0" smtClean="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r>
              <a:rPr lang="en-US" altLang="ko-KR" sz="1600" b="1" dirty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ko-KR" altLang="en-US" sz="1600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자 등 제외</a:t>
            </a:r>
            <a:r>
              <a:rPr lang="en-US" altLang="ko-KR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)</a:t>
            </a:r>
            <a:endParaRPr lang="ko-KR" altLang="en-US" b="1" dirty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0914355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4"/>
          <p:cNvSpPr txBox="1">
            <a:spLocks noChangeArrowheads="1"/>
          </p:cNvSpPr>
          <p:nvPr/>
        </p:nvSpPr>
        <p:spPr bwMode="auto">
          <a:xfrm>
            <a:off x="900113" y="2562225"/>
            <a:ext cx="75596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ko-KR" sz="3200" dirty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IV. </a:t>
            </a:r>
            <a:r>
              <a:rPr lang="ko-KR" altLang="en-US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보험료 </a:t>
            </a:r>
            <a:r>
              <a:rPr lang="ko-KR" altLang="en-US" sz="3200" dirty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신고서 </a:t>
            </a:r>
            <a:r>
              <a:rPr lang="ko-KR" altLang="en-US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및 납부서 작성 </a:t>
            </a:r>
            <a:r>
              <a:rPr lang="ko-KR" altLang="en-US" sz="3200" dirty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요령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22334" t="45322" r="48093" b="24463"/>
          <a:stretch>
            <a:fillRect/>
          </a:stretch>
        </p:blipFill>
        <p:spPr bwMode="auto">
          <a:xfrm>
            <a:off x="6588224" y="3362150"/>
            <a:ext cx="1584176" cy="2299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6598"/>
            <a:ext cx="9144000" cy="6101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144000" cy="623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06" name="Group 116"/>
          <p:cNvGrpSpPr>
            <a:grpSpLocks/>
          </p:cNvGrpSpPr>
          <p:nvPr/>
        </p:nvGrpSpPr>
        <p:grpSpPr bwMode="auto">
          <a:xfrm>
            <a:off x="468313" y="5949950"/>
            <a:ext cx="3382962" cy="854075"/>
            <a:chOff x="1247" y="2446"/>
            <a:chExt cx="748" cy="856"/>
          </a:xfrm>
        </p:grpSpPr>
        <p:sp>
          <p:nvSpPr>
            <p:cNvPr id="47164" name="Rectangle 117"/>
            <p:cNvSpPr>
              <a:spLocks noChangeArrowheads="1"/>
            </p:cNvSpPr>
            <p:nvPr/>
          </p:nvSpPr>
          <p:spPr bwMode="auto">
            <a:xfrm>
              <a:off x="1432" y="2478"/>
              <a:ext cx="563" cy="824"/>
            </a:xfrm>
            <a:prstGeom prst="rect">
              <a:avLst/>
            </a:prstGeom>
            <a:gradFill rotWithShape="1">
              <a:gsLst>
                <a:gs pos="0">
                  <a:srgbClr val="333333">
                    <a:alpha val="79999"/>
                  </a:srgbClr>
                </a:gs>
                <a:gs pos="100000">
                  <a:srgbClr val="181818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7165" name="Freeform 118"/>
            <p:cNvSpPr>
              <a:spLocks/>
            </p:cNvSpPr>
            <p:nvPr/>
          </p:nvSpPr>
          <p:spPr bwMode="auto">
            <a:xfrm>
              <a:off x="1247" y="2478"/>
              <a:ext cx="748" cy="741"/>
            </a:xfrm>
            <a:custGeom>
              <a:avLst/>
              <a:gdLst>
                <a:gd name="T0" fmla="*/ 185 w 905"/>
                <a:gd name="T1" fmla="*/ 0 h 897"/>
                <a:gd name="T2" fmla="*/ 748 w 905"/>
                <a:gd name="T3" fmla="*/ 0 h 897"/>
                <a:gd name="T4" fmla="*/ 561 w 905"/>
                <a:gd name="T5" fmla="*/ 741 h 897"/>
                <a:gd name="T6" fmla="*/ 0 w 905"/>
                <a:gd name="T7" fmla="*/ 644 h 897"/>
                <a:gd name="T8" fmla="*/ 185 w 905"/>
                <a:gd name="T9" fmla="*/ 0 h 8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5"/>
                <a:gd name="T16" fmla="*/ 0 h 897"/>
                <a:gd name="T17" fmla="*/ 905 w 905"/>
                <a:gd name="T18" fmla="*/ 897 h 89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5" h="897">
                  <a:moveTo>
                    <a:pt x="224" y="0"/>
                  </a:moveTo>
                  <a:lnTo>
                    <a:pt x="905" y="0"/>
                  </a:lnTo>
                  <a:cubicBezTo>
                    <a:pt x="905" y="0"/>
                    <a:pt x="901" y="521"/>
                    <a:pt x="679" y="897"/>
                  </a:cubicBezTo>
                  <a:cubicBezTo>
                    <a:pt x="339" y="838"/>
                    <a:pt x="0" y="779"/>
                    <a:pt x="0" y="779"/>
                  </a:cubicBezTo>
                  <a:cubicBezTo>
                    <a:pt x="205" y="438"/>
                    <a:pt x="224" y="0"/>
                    <a:pt x="22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E2FAC4"/>
                </a:gs>
                <a:gs pos="100000">
                  <a:srgbClr val="D3F8A6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47166" name="Group 119"/>
            <p:cNvGrpSpPr>
              <a:grpSpLocks/>
            </p:cNvGrpSpPr>
            <p:nvPr/>
          </p:nvGrpSpPr>
          <p:grpSpPr bwMode="auto">
            <a:xfrm>
              <a:off x="1601" y="2446"/>
              <a:ext cx="94" cy="69"/>
              <a:chOff x="932" y="942"/>
              <a:chExt cx="114" cy="84"/>
            </a:xfrm>
          </p:grpSpPr>
          <p:sp>
            <p:nvSpPr>
              <p:cNvPr id="47167" name="Line 120"/>
              <p:cNvSpPr>
                <a:spLocks noChangeShapeType="1"/>
              </p:cNvSpPr>
              <p:nvPr/>
            </p:nvSpPr>
            <p:spPr bwMode="auto">
              <a:xfrm rot="-3600000">
                <a:off x="1008" y="963"/>
                <a:ext cx="2" cy="74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anchor="ctr">
                <a:sp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47168" name="Group 121"/>
              <p:cNvGrpSpPr>
                <a:grpSpLocks/>
              </p:cNvGrpSpPr>
              <p:nvPr/>
            </p:nvGrpSpPr>
            <p:grpSpPr bwMode="auto">
              <a:xfrm rot="-3600000">
                <a:off x="938" y="936"/>
                <a:ext cx="84" cy="96"/>
                <a:chOff x="1292" y="3294"/>
                <a:chExt cx="249" cy="272"/>
              </a:xfrm>
            </p:grpSpPr>
            <p:grpSp>
              <p:nvGrpSpPr>
                <p:cNvPr id="47169" name="Group 122"/>
                <p:cNvGrpSpPr>
                  <a:grpSpLocks/>
                </p:cNvGrpSpPr>
                <p:nvPr/>
              </p:nvGrpSpPr>
              <p:grpSpPr bwMode="auto">
                <a:xfrm>
                  <a:off x="1292" y="3385"/>
                  <a:ext cx="249" cy="181"/>
                  <a:chOff x="1791" y="1848"/>
                  <a:chExt cx="908" cy="630"/>
                </a:xfrm>
              </p:grpSpPr>
              <p:sp>
                <p:nvSpPr>
                  <p:cNvPr id="47173" name="AutoShape 123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2040" y="1820"/>
                    <a:ext cx="409" cy="908"/>
                  </a:xfrm>
                  <a:prstGeom prst="flowChartDelay">
                    <a:avLst/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525252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47174" name="Oval 124"/>
                  <p:cNvSpPr>
                    <a:spLocks noChangeArrowheads="1"/>
                  </p:cNvSpPr>
                  <p:nvPr/>
                </p:nvSpPr>
                <p:spPr bwMode="auto">
                  <a:xfrm>
                    <a:off x="1793" y="1848"/>
                    <a:ext cx="902" cy="40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525252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47170" name="Group 125"/>
                <p:cNvGrpSpPr>
                  <a:grpSpLocks/>
                </p:cNvGrpSpPr>
                <p:nvPr/>
              </p:nvGrpSpPr>
              <p:grpSpPr bwMode="auto">
                <a:xfrm>
                  <a:off x="1326" y="3294"/>
                  <a:ext cx="180" cy="181"/>
                  <a:chOff x="1791" y="1848"/>
                  <a:chExt cx="908" cy="630"/>
                </a:xfrm>
              </p:grpSpPr>
              <p:sp>
                <p:nvSpPr>
                  <p:cNvPr id="47171" name="AutoShape 126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2040" y="1820"/>
                    <a:ext cx="409" cy="908"/>
                  </a:xfrm>
                  <a:prstGeom prst="flowChartDelay">
                    <a:avLst/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525252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47172" name="Oval 127"/>
                  <p:cNvSpPr>
                    <a:spLocks noChangeArrowheads="1"/>
                  </p:cNvSpPr>
                  <p:nvPr/>
                </p:nvSpPr>
                <p:spPr bwMode="auto">
                  <a:xfrm>
                    <a:off x="1793" y="1848"/>
                    <a:ext cx="902" cy="40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525252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</p:grpSp>
          </p:grpSp>
        </p:grpSp>
      </p:grpSp>
      <p:sp>
        <p:nvSpPr>
          <p:cNvPr id="47107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400" dirty="0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보험료신고서 작성요령</a:t>
            </a:r>
            <a:endParaRPr lang="ko-KR" altLang="en-US" sz="2400" dirty="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7108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8"/>
          <p:cNvSpPr>
            <a:spLocks noChangeArrowheads="1"/>
          </p:cNvSpPr>
          <p:nvPr/>
        </p:nvSpPr>
        <p:spPr bwMode="auto">
          <a:xfrm>
            <a:off x="1403648" y="5524490"/>
            <a:ext cx="5904656" cy="78483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285750" indent="-285750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ko-KR" dirty="0" smtClean="0">
                <a:solidFill>
                  <a:schemeClr val="accent2"/>
                </a:solidFill>
                <a:latin typeface="+mj-ea"/>
                <a:ea typeface="+mj-ea"/>
              </a:rPr>
              <a:t>2013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년도 월별 인원 및 월별 보수총액 기재</a:t>
            </a:r>
            <a:endParaRPr lang="en-US" altLang="ko-KR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 marL="285750" indent="-285750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ko-KR" altLang="en-US" dirty="0" smtClean="0">
                <a:solidFill>
                  <a:srgbClr val="FF0000"/>
                </a:solidFill>
                <a:latin typeface="+mj-ea"/>
                <a:ea typeface="+mj-ea"/>
              </a:rPr>
              <a:t>건설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+mj-ea"/>
                <a:ea typeface="+mj-ea"/>
              </a:rPr>
              <a:t>일괄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사업장은 보수총액 </a:t>
            </a:r>
            <a:r>
              <a:rPr lang="ko-KR" altLang="en-US" dirty="0" err="1" smtClean="0">
                <a:solidFill>
                  <a:srgbClr val="FF0000"/>
                </a:solidFill>
                <a:latin typeface="+mj-ea"/>
                <a:ea typeface="+mj-ea"/>
              </a:rPr>
              <a:t>합계</a:t>
            </a:r>
            <a:r>
              <a:rPr lang="ko-KR" altLang="en-US" dirty="0" err="1">
                <a:solidFill>
                  <a:schemeClr val="accent2"/>
                </a:solidFill>
                <a:latin typeface="+mj-ea"/>
                <a:ea typeface="+mj-ea"/>
              </a:rPr>
              <a:t>란</a:t>
            </a:r>
            <a:r>
              <a:rPr lang="ko-KR" altLang="en-US" dirty="0" err="1" smtClean="0">
                <a:solidFill>
                  <a:schemeClr val="accent2"/>
                </a:solidFill>
                <a:latin typeface="+mj-ea"/>
                <a:ea typeface="+mj-ea"/>
              </a:rPr>
              <a:t>만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 기재</a:t>
            </a:r>
            <a:endParaRPr lang="en-US" altLang="ko-KR" dirty="0" smtClean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21" name="Rectangle 28"/>
          <p:cNvSpPr>
            <a:spLocks noChangeArrowheads="1"/>
          </p:cNvSpPr>
          <p:nvPr/>
        </p:nvSpPr>
        <p:spPr bwMode="auto">
          <a:xfrm>
            <a:off x="600075" y="1404938"/>
            <a:ext cx="7705725" cy="40005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2013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년도 확정보험료 산정 기초 보수총액</a:t>
            </a: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88841"/>
            <a:ext cx="5904656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222181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106" name="Group 116"/>
          <p:cNvGrpSpPr>
            <a:grpSpLocks/>
          </p:cNvGrpSpPr>
          <p:nvPr/>
        </p:nvGrpSpPr>
        <p:grpSpPr bwMode="auto">
          <a:xfrm>
            <a:off x="468313" y="5949950"/>
            <a:ext cx="3382962" cy="854075"/>
            <a:chOff x="1247" y="2446"/>
            <a:chExt cx="748" cy="856"/>
          </a:xfrm>
        </p:grpSpPr>
        <p:sp>
          <p:nvSpPr>
            <p:cNvPr id="47164" name="Rectangle 117"/>
            <p:cNvSpPr>
              <a:spLocks noChangeArrowheads="1"/>
            </p:cNvSpPr>
            <p:nvPr/>
          </p:nvSpPr>
          <p:spPr bwMode="auto">
            <a:xfrm>
              <a:off x="1432" y="2478"/>
              <a:ext cx="563" cy="824"/>
            </a:xfrm>
            <a:prstGeom prst="rect">
              <a:avLst/>
            </a:prstGeom>
            <a:gradFill rotWithShape="1">
              <a:gsLst>
                <a:gs pos="0">
                  <a:srgbClr val="333333">
                    <a:alpha val="79999"/>
                  </a:srgbClr>
                </a:gs>
                <a:gs pos="100000">
                  <a:srgbClr val="181818">
                    <a:alpha val="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7165" name="Freeform 118"/>
            <p:cNvSpPr>
              <a:spLocks/>
            </p:cNvSpPr>
            <p:nvPr/>
          </p:nvSpPr>
          <p:spPr bwMode="auto">
            <a:xfrm>
              <a:off x="1247" y="2478"/>
              <a:ext cx="748" cy="741"/>
            </a:xfrm>
            <a:custGeom>
              <a:avLst/>
              <a:gdLst>
                <a:gd name="T0" fmla="*/ 185 w 905"/>
                <a:gd name="T1" fmla="*/ 0 h 897"/>
                <a:gd name="T2" fmla="*/ 748 w 905"/>
                <a:gd name="T3" fmla="*/ 0 h 897"/>
                <a:gd name="T4" fmla="*/ 561 w 905"/>
                <a:gd name="T5" fmla="*/ 741 h 897"/>
                <a:gd name="T6" fmla="*/ 0 w 905"/>
                <a:gd name="T7" fmla="*/ 644 h 897"/>
                <a:gd name="T8" fmla="*/ 185 w 905"/>
                <a:gd name="T9" fmla="*/ 0 h 89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05"/>
                <a:gd name="T16" fmla="*/ 0 h 897"/>
                <a:gd name="T17" fmla="*/ 905 w 905"/>
                <a:gd name="T18" fmla="*/ 897 h 89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05" h="897">
                  <a:moveTo>
                    <a:pt x="224" y="0"/>
                  </a:moveTo>
                  <a:lnTo>
                    <a:pt x="905" y="0"/>
                  </a:lnTo>
                  <a:cubicBezTo>
                    <a:pt x="905" y="0"/>
                    <a:pt x="901" y="521"/>
                    <a:pt x="679" y="897"/>
                  </a:cubicBezTo>
                  <a:cubicBezTo>
                    <a:pt x="339" y="838"/>
                    <a:pt x="0" y="779"/>
                    <a:pt x="0" y="779"/>
                  </a:cubicBezTo>
                  <a:cubicBezTo>
                    <a:pt x="205" y="438"/>
                    <a:pt x="224" y="0"/>
                    <a:pt x="224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E2FAC4"/>
                </a:gs>
                <a:gs pos="100000">
                  <a:srgbClr val="D3F8A6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cap="flat" cmpd="sng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47166" name="Group 119"/>
            <p:cNvGrpSpPr>
              <a:grpSpLocks/>
            </p:cNvGrpSpPr>
            <p:nvPr/>
          </p:nvGrpSpPr>
          <p:grpSpPr bwMode="auto">
            <a:xfrm>
              <a:off x="1601" y="2446"/>
              <a:ext cx="94" cy="69"/>
              <a:chOff x="932" y="942"/>
              <a:chExt cx="114" cy="84"/>
            </a:xfrm>
          </p:grpSpPr>
          <p:sp>
            <p:nvSpPr>
              <p:cNvPr id="47167" name="Line 120"/>
              <p:cNvSpPr>
                <a:spLocks noChangeShapeType="1"/>
              </p:cNvSpPr>
              <p:nvPr/>
            </p:nvSpPr>
            <p:spPr bwMode="auto">
              <a:xfrm rot="-3600000">
                <a:off x="1008" y="963"/>
                <a:ext cx="2" cy="74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anchor="ctr">
                <a:spAutoFit/>
              </a:bodyPr>
              <a:lstStyle/>
              <a:p>
                <a:endParaRPr lang="ko-KR" altLang="en-US"/>
              </a:p>
            </p:txBody>
          </p:sp>
          <p:grpSp>
            <p:nvGrpSpPr>
              <p:cNvPr id="47168" name="Group 121"/>
              <p:cNvGrpSpPr>
                <a:grpSpLocks/>
              </p:cNvGrpSpPr>
              <p:nvPr/>
            </p:nvGrpSpPr>
            <p:grpSpPr bwMode="auto">
              <a:xfrm rot="-3600000">
                <a:off x="938" y="936"/>
                <a:ext cx="84" cy="96"/>
                <a:chOff x="1292" y="3294"/>
                <a:chExt cx="249" cy="272"/>
              </a:xfrm>
            </p:grpSpPr>
            <p:grpSp>
              <p:nvGrpSpPr>
                <p:cNvPr id="47169" name="Group 122"/>
                <p:cNvGrpSpPr>
                  <a:grpSpLocks/>
                </p:cNvGrpSpPr>
                <p:nvPr/>
              </p:nvGrpSpPr>
              <p:grpSpPr bwMode="auto">
                <a:xfrm>
                  <a:off x="1292" y="3385"/>
                  <a:ext cx="249" cy="181"/>
                  <a:chOff x="1791" y="1848"/>
                  <a:chExt cx="908" cy="630"/>
                </a:xfrm>
              </p:grpSpPr>
              <p:sp>
                <p:nvSpPr>
                  <p:cNvPr id="47173" name="AutoShape 123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2040" y="1820"/>
                    <a:ext cx="409" cy="908"/>
                  </a:xfrm>
                  <a:prstGeom prst="flowChartDelay">
                    <a:avLst/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525252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47174" name="Oval 124"/>
                  <p:cNvSpPr>
                    <a:spLocks noChangeArrowheads="1"/>
                  </p:cNvSpPr>
                  <p:nvPr/>
                </p:nvSpPr>
                <p:spPr bwMode="auto">
                  <a:xfrm>
                    <a:off x="1793" y="1848"/>
                    <a:ext cx="902" cy="40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525252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</p:grpSp>
            <p:grpSp>
              <p:nvGrpSpPr>
                <p:cNvPr id="47170" name="Group 125"/>
                <p:cNvGrpSpPr>
                  <a:grpSpLocks/>
                </p:cNvGrpSpPr>
                <p:nvPr/>
              </p:nvGrpSpPr>
              <p:grpSpPr bwMode="auto">
                <a:xfrm>
                  <a:off x="1326" y="3294"/>
                  <a:ext cx="180" cy="181"/>
                  <a:chOff x="1791" y="1848"/>
                  <a:chExt cx="908" cy="630"/>
                </a:xfrm>
              </p:grpSpPr>
              <p:sp>
                <p:nvSpPr>
                  <p:cNvPr id="47171" name="AutoShape 126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2040" y="1820"/>
                    <a:ext cx="409" cy="908"/>
                  </a:xfrm>
                  <a:prstGeom prst="flowChartDelay">
                    <a:avLst/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525252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  <p:sp>
                <p:nvSpPr>
                  <p:cNvPr id="47172" name="Oval 127"/>
                  <p:cNvSpPr>
                    <a:spLocks noChangeArrowheads="1"/>
                  </p:cNvSpPr>
                  <p:nvPr/>
                </p:nvSpPr>
                <p:spPr bwMode="auto">
                  <a:xfrm>
                    <a:off x="1793" y="1848"/>
                    <a:ext cx="902" cy="406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B2B2B2"/>
                      </a:gs>
                      <a:gs pos="100000">
                        <a:srgbClr val="525252"/>
                      </a:gs>
                    </a:gsLst>
                    <a:lin ang="5400000" scaled="1"/>
                  </a:gra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 algn="ctr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>
                    <a:spAutoFit/>
                  </a:bodyPr>
                  <a:lstStyle/>
                  <a:p>
                    <a:endParaRPr lang="ko-KR" altLang="en-US"/>
                  </a:p>
                </p:txBody>
              </p:sp>
            </p:grpSp>
          </p:grpSp>
        </p:grpSp>
      </p:grpSp>
      <p:sp>
        <p:nvSpPr>
          <p:cNvPr id="47107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400" dirty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보험료신고서 </a:t>
            </a:r>
            <a:r>
              <a:rPr lang="ko-KR" altLang="en-US" sz="2400" dirty="0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작성요령</a:t>
            </a:r>
            <a:endParaRPr lang="ko-KR" altLang="en-US" sz="2400" dirty="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7108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8"/>
          <p:cNvSpPr>
            <a:spLocks noChangeArrowheads="1"/>
          </p:cNvSpPr>
          <p:nvPr/>
        </p:nvSpPr>
        <p:spPr bwMode="auto">
          <a:xfrm>
            <a:off x="600075" y="1340768"/>
            <a:ext cx="7705725" cy="40005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2013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확정보험료 산정</a:t>
            </a: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Rectangle 28"/>
          <p:cNvSpPr>
            <a:spLocks noChangeArrowheads="1"/>
          </p:cNvSpPr>
          <p:nvPr/>
        </p:nvSpPr>
        <p:spPr bwMode="auto">
          <a:xfrm>
            <a:off x="755576" y="4437112"/>
            <a:ext cx="7704856" cy="2031325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285750" indent="-285750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en-US" altLang="ko-KR" dirty="0" smtClean="0">
                <a:solidFill>
                  <a:schemeClr val="accent2"/>
                </a:solidFill>
                <a:latin typeface="+mj-ea"/>
                <a:ea typeface="+mj-ea"/>
              </a:rPr>
              <a:t>2013.</a:t>
            </a:r>
            <a:r>
              <a:rPr lang="en-US" altLang="ko-KR" dirty="0" smtClean="0">
                <a:solidFill>
                  <a:srgbClr val="FF0000"/>
                </a:solidFill>
                <a:latin typeface="+mj-ea"/>
                <a:ea typeface="+mj-ea"/>
              </a:rPr>
              <a:t>7.1</a:t>
            </a:r>
            <a:r>
              <a:rPr lang="en-US" altLang="ko-KR" dirty="0">
                <a:solidFill>
                  <a:srgbClr val="FF0000"/>
                </a:solidFill>
                <a:latin typeface="+mj-ea"/>
                <a:ea typeface="+mj-ea"/>
              </a:rPr>
              <a:t>.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부터 </a:t>
            </a:r>
            <a:r>
              <a:rPr lang="ko-KR" altLang="en-US" dirty="0">
                <a:solidFill>
                  <a:schemeClr val="accent2"/>
                </a:solidFill>
                <a:latin typeface="+mj-ea"/>
                <a:ea typeface="+mj-ea"/>
              </a:rPr>
              <a:t>실업급여 </a:t>
            </a:r>
            <a:r>
              <a:rPr lang="ko-KR" altLang="en-US" dirty="0" err="1">
                <a:solidFill>
                  <a:schemeClr val="accent2"/>
                </a:solidFill>
                <a:latin typeface="+mj-ea"/>
                <a:ea typeface="+mj-ea"/>
              </a:rPr>
              <a:t>보험료율이</a:t>
            </a:r>
            <a:r>
              <a:rPr lang="ko-KR" altLang="en-US" dirty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ko-KR" altLang="en-US" dirty="0">
                <a:solidFill>
                  <a:srgbClr val="FF0000"/>
                </a:solidFill>
                <a:latin typeface="+mj-ea"/>
                <a:ea typeface="+mj-ea"/>
              </a:rPr>
              <a:t>인상</a:t>
            </a:r>
            <a:r>
              <a:rPr lang="ko-KR" altLang="en-US" dirty="0">
                <a:solidFill>
                  <a:schemeClr val="accent2"/>
                </a:solidFill>
                <a:latin typeface="+mj-ea"/>
                <a:ea typeface="+mj-ea"/>
              </a:rPr>
              <a:t>되었으므로 </a:t>
            </a:r>
            <a:r>
              <a:rPr lang="ko-KR" altLang="en-US" dirty="0">
                <a:solidFill>
                  <a:srgbClr val="FF0000"/>
                </a:solidFill>
                <a:latin typeface="+mj-ea"/>
                <a:ea typeface="+mj-ea"/>
              </a:rPr>
              <a:t>인상 전</a:t>
            </a:r>
            <a:r>
              <a:rPr lang="en-US" altLang="ko-KR" dirty="0">
                <a:solidFill>
                  <a:srgbClr val="FF0000"/>
                </a:solidFill>
                <a:latin typeface="+mj-ea"/>
                <a:ea typeface="+mj-ea"/>
              </a:rPr>
              <a:t>·</a:t>
            </a:r>
            <a:r>
              <a:rPr lang="ko-KR" altLang="en-US" dirty="0">
                <a:solidFill>
                  <a:srgbClr val="FF0000"/>
                </a:solidFill>
                <a:latin typeface="+mj-ea"/>
                <a:ea typeface="+mj-ea"/>
              </a:rPr>
              <a:t>후 </a:t>
            </a:r>
            <a:endParaRPr lang="en-US" altLang="ko-KR" dirty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dirty="0">
                <a:solidFill>
                  <a:srgbClr val="FF0000"/>
                </a:solidFill>
                <a:latin typeface="+mj-ea"/>
                <a:ea typeface="+mj-ea"/>
              </a:rPr>
              <a:t>   </a:t>
            </a:r>
            <a:r>
              <a:rPr lang="ko-KR" altLang="en-US" dirty="0">
                <a:solidFill>
                  <a:srgbClr val="FF0000"/>
                </a:solidFill>
                <a:latin typeface="+mj-ea"/>
                <a:ea typeface="+mj-ea"/>
              </a:rPr>
              <a:t>기간별</a:t>
            </a:r>
            <a:r>
              <a:rPr lang="ko-KR" altLang="en-US" dirty="0">
                <a:solidFill>
                  <a:schemeClr val="accent2"/>
                </a:solidFill>
                <a:latin typeface="+mj-ea"/>
                <a:ea typeface="+mj-ea"/>
              </a:rPr>
              <a:t>로 분할 기재</a:t>
            </a:r>
            <a:endParaRPr lang="en-US" altLang="ko-KR" dirty="0">
              <a:solidFill>
                <a:schemeClr val="accent2"/>
              </a:solidFill>
              <a:latin typeface="+mj-ea"/>
              <a:ea typeface="+mj-ea"/>
            </a:endParaRPr>
          </a:p>
          <a:p>
            <a:pPr marL="285750" indent="-285750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보험료 </a:t>
            </a:r>
            <a:r>
              <a:rPr lang="ko-KR" altLang="en-US" dirty="0" err="1" smtClean="0">
                <a:solidFill>
                  <a:schemeClr val="accent2"/>
                </a:solidFill>
                <a:latin typeface="+mj-ea"/>
                <a:ea typeface="+mj-ea"/>
              </a:rPr>
              <a:t>산정시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+mj-ea"/>
                <a:ea typeface="+mj-ea"/>
              </a:rPr>
              <a:t>원단위는 </a:t>
            </a:r>
            <a:r>
              <a:rPr lang="ko-KR" altLang="en-US" dirty="0" err="1" smtClean="0">
                <a:solidFill>
                  <a:srgbClr val="FF0000"/>
                </a:solidFill>
                <a:latin typeface="+mj-ea"/>
                <a:ea typeface="+mj-ea"/>
              </a:rPr>
              <a:t>절사</a:t>
            </a:r>
            <a:r>
              <a:rPr lang="en-US" altLang="ko-KR" dirty="0" smtClean="0">
                <a:solidFill>
                  <a:schemeClr val="accent2"/>
                </a:solidFill>
                <a:latin typeface="+mj-ea"/>
                <a:ea typeface="+mj-ea"/>
              </a:rPr>
              <a:t>, 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고용보험은 사업 </a:t>
            </a:r>
            <a:r>
              <a:rPr lang="ko-KR" altLang="en-US" dirty="0" err="1" smtClean="0">
                <a:solidFill>
                  <a:schemeClr val="accent2"/>
                </a:solidFill>
                <a:latin typeface="+mj-ea"/>
                <a:ea typeface="+mj-ea"/>
              </a:rPr>
              <a:t>단위별로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ko-KR" altLang="en-US" dirty="0" err="1" smtClean="0">
                <a:solidFill>
                  <a:schemeClr val="accent2"/>
                </a:solidFill>
                <a:latin typeface="+mj-ea"/>
                <a:ea typeface="+mj-ea"/>
              </a:rPr>
              <a:t>절사후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 합산</a:t>
            </a:r>
            <a:endParaRPr lang="en-US" altLang="ko-KR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 marL="285750" indent="-285750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ko-KR" altLang="en-US" spc="-150" dirty="0">
                <a:solidFill>
                  <a:schemeClr val="accent2"/>
                </a:solidFill>
                <a:latin typeface="+mj-ea"/>
                <a:ea typeface="+mj-ea"/>
              </a:rPr>
              <a:t>⑥</a:t>
            </a:r>
            <a:r>
              <a:rPr lang="ko-KR" altLang="en-US" spc="-150" dirty="0" err="1" smtClean="0">
                <a:solidFill>
                  <a:srgbClr val="FF0000"/>
                </a:solidFill>
                <a:latin typeface="+mj-ea"/>
                <a:ea typeface="+mj-ea"/>
              </a:rPr>
              <a:t>추가납부할액</a:t>
            </a:r>
            <a:r>
              <a:rPr lang="ko-KR" altLang="en-US" spc="-150" dirty="0" err="1" smtClean="0">
                <a:solidFill>
                  <a:schemeClr val="accent2"/>
                </a:solidFill>
                <a:latin typeface="+mj-ea"/>
                <a:ea typeface="+mj-ea"/>
              </a:rPr>
              <a:t>은</a:t>
            </a:r>
            <a:r>
              <a:rPr lang="ko-KR" altLang="en-US" spc="-150" dirty="0" smtClean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ko-KR" altLang="en-US" spc="-150" dirty="0">
                <a:solidFill>
                  <a:schemeClr val="accent2"/>
                </a:solidFill>
                <a:latin typeface="+mj-ea"/>
                <a:ea typeface="+mj-ea"/>
              </a:rPr>
              <a:t>③확정보험료와 ④</a:t>
            </a:r>
            <a:r>
              <a:rPr lang="en-US" altLang="ko-KR" spc="-150" dirty="0" smtClean="0">
                <a:solidFill>
                  <a:schemeClr val="accent2"/>
                </a:solidFill>
                <a:latin typeface="+mj-ea"/>
                <a:ea typeface="+mj-ea"/>
              </a:rPr>
              <a:t>2013</a:t>
            </a:r>
            <a:r>
              <a:rPr lang="ko-KR" altLang="en-US" spc="-150" dirty="0" smtClean="0">
                <a:solidFill>
                  <a:schemeClr val="accent2"/>
                </a:solidFill>
                <a:latin typeface="+mj-ea"/>
                <a:ea typeface="+mj-ea"/>
              </a:rPr>
              <a:t>년 </a:t>
            </a:r>
            <a:r>
              <a:rPr lang="ko-KR" altLang="en-US" spc="-150" dirty="0" err="1" smtClean="0">
                <a:solidFill>
                  <a:schemeClr val="accent2"/>
                </a:solidFill>
                <a:latin typeface="+mj-ea"/>
                <a:ea typeface="+mj-ea"/>
              </a:rPr>
              <a:t>개산보험료</a:t>
            </a:r>
            <a:r>
              <a:rPr lang="ko-KR" altLang="en-US" spc="-150" dirty="0" smtClean="0">
                <a:solidFill>
                  <a:schemeClr val="accent2"/>
                </a:solidFill>
                <a:latin typeface="+mj-ea"/>
                <a:ea typeface="+mj-ea"/>
              </a:rPr>
              <a:t>  </a:t>
            </a:r>
            <a:r>
              <a:rPr lang="ko-KR" altLang="en-US" spc="-150" dirty="0" err="1" smtClean="0">
                <a:solidFill>
                  <a:schemeClr val="accent2"/>
                </a:solidFill>
                <a:latin typeface="+mj-ea"/>
                <a:ea typeface="+mj-ea"/>
              </a:rPr>
              <a:t>신고액의</a:t>
            </a:r>
            <a:r>
              <a:rPr lang="ko-KR" altLang="en-US" spc="-150" dirty="0" smtClean="0">
                <a:solidFill>
                  <a:schemeClr val="accent2"/>
                </a:solidFill>
                <a:latin typeface="+mj-ea"/>
                <a:ea typeface="+mj-ea"/>
              </a:rPr>
              <a:t> 차액</a:t>
            </a:r>
            <a:endParaRPr lang="en-US" altLang="ko-KR" spc="-150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pc="-300" dirty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ko-KR" spc="-300" dirty="0" smtClean="0">
                <a:solidFill>
                  <a:schemeClr val="accent2"/>
                </a:solidFill>
                <a:latin typeface="+mj-ea"/>
                <a:ea typeface="+mj-ea"/>
              </a:rPr>
              <a:t>    (</a:t>
            </a:r>
            <a:r>
              <a:rPr lang="ko-KR" altLang="en-US" spc="-300" dirty="0" smtClean="0">
                <a:solidFill>
                  <a:srgbClr val="FF0000"/>
                </a:solidFill>
                <a:latin typeface="+mj-ea"/>
              </a:rPr>
              <a:t>③</a:t>
            </a:r>
            <a:r>
              <a:rPr lang="en-US" altLang="ko-KR" spc="-300" dirty="0" smtClean="0">
                <a:solidFill>
                  <a:srgbClr val="FF0000"/>
                </a:solidFill>
                <a:latin typeface="+mj-ea"/>
              </a:rPr>
              <a:t>-</a:t>
            </a:r>
            <a:r>
              <a:rPr lang="ko-KR" altLang="en-US" spc="-300" dirty="0" smtClean="0">
                <a:solidFill>
                  <a:srgbClr val="FF0000"/>
                </a:solidFill>
                <a:latin typeface="+mj-ea"/>
              </a:rPr>
              <a:t>④</a:t>
            </a:r>
            <a:r>
              <a:rPr lang="en-US" altLang="ko-KR" spc="-300" dirty="0" smtClean="0">
                <a:solidFill>
                  <a:schemeClr val="accent2"/>
                </a:solidFill>
                <a:latin typeface="+mj-ea"/>
              </a:rPr>
              <a:t>)</a:t>
            </a:r>
            <a:r>
              <a:rPr lang="ko-KR" altLang="en-US" spc="-300" dirty="0">
                <a:solidFill>
                  <a:schemeClr val="accent2"/>
                </a:solidFill>
                <a:latin typeface="+mj-ea"/>
              </a:rPr>
              <a:t> </a:t>
            </a:r>
            <a:r>
              <a:rPr lang="ko-KR" altLang="en-US" spc="-300" dirty="0" smtClean="0">
                <a:solidFill>
                  <a:schemeClr val="accent2"/>
                </a:solidFill>
                <a:latin typeface="+mj-ea"/>
                <a:ea typeface="+mj-ea"/>
              </a:rPr>
              <a:t>이며</a:t>
            </a:r>
            <a:r>
              <a:rPr lang="en-US" altLang="ko-KR" spc="-300" dirty="0" smtClean="0">
                <a:solidFill>
                  <a:schemeClr val="accent2"/>
                </a:solidFill>
                <a:latin typeface="+mj-ea"/>
                <a:ea typeface="+mj-ea"/>
              </a:rPr>
              <a:t>, </a:t>
            </a:r>
            <a:r>
              <a:rPr lang="ko-KR" altLang="en-US" spc="-300" dirty="0" smtClean="0">
                <a:solidFill>
                  <a:srgbClr val="FF0000"/>
                </a:solidFill>
                <a:latin typeface="+mj-ea"/>
                <a:ea typeface="+mj-ea"/>
              </a:rPr>
              <a:t>체납보험료</a:t>
            </a:r>
            <a:r>
              <a:rPr lang="en-US" altLang="ko-KR" spc="-300" dirty="0" smtClean="0">
                <a:solidFill>
                  <a:schemeClr val="accent2"/>
                </a:solidFill>
                <a:latin typeface="+mj-ea"/>
                <a:ea typeface="+mj-ea"/>
              </a:rPr>
              <a:t>(</a:t>
            </a:r>
            <a:r>
              <a:rPr lang="ko-KR" altLang="en-US" spc="-300" dirty="0" smtClean="0">
                <a:solidFill>
                  <a:schemeClr val="accent2"/>
                </a:solidFill>
                <a:latin typeface="+mj-ea"/>
              </a:rPr>
              <a:t>④</a:t>
            </a:r>
            <a:r>
              <a:rPr lang="en-US" altLang="ko-KR" spc="-300" dirty="0" smtClean="0">
                <a:solidFill>
                  <a:schemeClr val="accent2"/>
                </a:solidFill>
                <a:latin typeface="+mj-ea"/>
              </a:rPr>
              <a:t>-</a:t>
            </a:r>
            <a:r>
              <a:rPr lang="ko-KR" altLang="en-US" spc="-300" dirty="0"/>
              <a:t> </a:t>
            </a:r>
            <a:r>
              <a:rPr lang="ko-KR" altLang="en-US" spc="-300" dirty="0">
                <a:solidFill>
                  <a:schemeClr val="accent2"/>
                </a:solidFill>
                <a:latin typeface="+mj-ea"/>
                <a:ea typeface="+mj-ea"/>
              </a:rPr>
              <a:t>⑤</a:t>
            </a:r>
            <a:r>
              <a:rPr lang="en-US" altLang="ko-KR" spc="-300" dirty="0" smtClean="0">
                <a:solidFill>
                  <a:schemeClr val="accent2"/>
                </a:solidFill>
                <a:latin typeface="+mj-ea"/>
                <a:ea typeface="+mj-ea"/>
              </a:rPr>
              <a:t>)</a:t>
            </a:r>
            <a:r>
              <a:rPr lang="ko-KR" altLang="en-US" spc="-300" dirty="0" smtClean="0">
                <a:solidFill>
                  <a:schemeClr val="accent2"/>
                </a:solidFill>
                <a:latin typeface="+mj-ea"/>
                <a:ea typeface="+mj-ea"/>
              </a:rPr>
              <a:t>가 있을 경우 </a:t>
            </a:r>
            <a:r>
              <a:rPr lang="ko-KR" altLang="en-US" spc="-300" dirty="0" smtClean="0">
                <a:solidFill>
                  <a:srgbClr val="FF0000"/>
                </a:solidFill>
                <a:latin typeface="+mj-ea"/>
                <a:ea typeface="+mj-ea"/>
              </a:rPr>
              <a:t>건강보험공단</a:t>
            </a:r>
            <a:r>
              <a:rPr lang="ko-KR" altLang="en-US" spc="-300" dirty="0" smtClean="0">
                <a:solidFill>
                  <a:schemeClr val="accent2"/>
                </a:solidFill>
                <a:latin typeface="+mj-ea"/>
                <a:ea typeface="+mj-ea"/>
              </a:rPr>
              <a:t>의 고지서에 따라  </a:t>
            </a:r>
            <a:r>
              <a:rPr lang="en-US" altLang="ko-KR" spc="-300" dirty="0" smtClean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ko-KR" altLang="en-US" spc="-300" dirty="0" smtClean="0">
                <a:solidFill>
                  <a:schemeClr val="accent2"/>
                </a:solidFill>
                <a:latin typeface="+mj-ea"/>
                <a:ea typeface="+mj-ea"/>
              </a:rPr>
              <a:t>납부</a:t>
            </a:r>
            <a:endParaRPr lang="en-US" altLang="ko-KR" spc="-3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6" y="1844824"/>
            <a:ext cx="8820472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직선 화살표 연결선 2"/>
          <p:cNvCxnSpPr/>
          <p:nvPr/>
        </p:nvCxnSpPr>
        <p:spPr bwMode="auto">
          <a:xfrm flipH="1" flipV="1">
            <a:off x="4452938" y="3573016"/>
            <a:ext cx="263078" cy="360040"/>
          </a:xfrm>
          <a:prstGeom prst="straightConnector1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2" name="직선 화살표 연결선 11"/>
          <p:cNvCxnSpPr/>
          <p:nvPr/>
        </p:nvCxnSpPr>
        <p:spPr bwMode="auto">
          <a:xfrm flipH="1" flipV="1">
            <a:off x="4860032" y="3356992"/>
            <a:ext cx="72008" cy="1152128"/>
          </a:xfrm>
          <a:prstGeom prst="straightConnector1">
            <a:avLst/>
          </a:prstGeom>
          <a:noFill/>
          <a:ln w="1587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400" dirty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보험료신고서 작성요령</a:t>
            </a:r>
          </a:p>
        </p:txBody>
      </p:sp>
      <p:pic>
        <p:nvPicPr>
          <p:cNvPr id="48131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8"/>
          <p:cNvSpPr>
            <a:spLocks noChangeArrowheads="1"/>
          </p:cNvSpPr>
          <p:nvPr/>
        </p:nvSpPr>
        <p:spPr bwMode="auto">
          <a:xfrm>
            <a:off x="600075" y="1404938"/>
            <a:ext cx="7705725" cy="40005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개산보험료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산정</a:t>
            </a: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916832"/>
            <a:ext cx="8208911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28"/>
          <p:cNvSpPr>
            <a:spLocks noChangeArrowheads="1"/>
          </p:cNvSpPr>
          <p:nvPr/>
        </p:nvSpPr>
        <p:spPr bwMode="auto">
          <a:xfrm>
            <a:off x="755576" y="5083153"/>
            <a:ext cx="7704856" cy="1107996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285750" indent="-285750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ko-KR" altLang="en-US" sz="1600" spc="-150" dirty="0" smtClean="0">
                <a:solidFill>
                  <a:schemeClr val="accent2"/>
                </a:solidFill>
                <a:latin typeface="+mj-ea"/>
                <a:ea typeface="+mj-ea"/>
              </a:rPr>
              <a:t>⑧ </a:t>
            </a:r>
            <a:r>
              <a:rPr lang="en-US" altLang="ko-KR" sz="1600" spc="-150" dirty="0" smtClean="0">
                <a:solidFill>
                  <a:schemeClr val="accent2"/>
                </a:solidFill>
                <a:latin typeface="+mj-ea"/>
                <a:ea typeface="+mj-ea"/>
              </a:rPr>
              <a:t>2014</a:t>
            </a:r>
            <a:r>
              <a:rPr lang="ko-KR" altLang="en-US" sz="1600" spc="-150" dirty="0" smtClean="0">
                <a:solidFill>
                  <a:schemeClr val="accent2"/>
                </a:solidFill>
                <a:latin typeface="+mj-ea"/>
                <a:ea typeface="+mj-ea"/>
              </a:rPr>
              <a:t>년 </a:t>
            </a:r>
            <a:r>
              <a:rPr lang="ko-KR" altLang="en-US" sz="1600" spc="-150" dirty="0" err="1" smtClean="0">
                <a:solidFill>
                  <a:schemeClr val="accent2"/>
                </a:solidFill>
                <a:latin typeface="+mj-ea"/>
                <a:ea typeface="+mj-ea"/>
              </a:rPr>
              <a:t>개산보수총액이</a:t>
            </a:r>
            <a:r>
              <a:rPr lang="ko-KR" altLang="en-US" sz="1600" spc="-150" dirty="0" smtClean="0">
                <a:solidFill>
                  <a:schemeClr val="accent2"/>
                </a:solidFill>
                <a:latin typeface="+mj-ea"/>
                <a:ea typeface="+mj-ea"/>
              </a:rPr>
              <a:t> ① </a:t>
            </a:r>
            <a:r>
              <a:rPr lang="en-US" altLang="ko-KR" sz="1600" spc="-150" dirty="0" smtClean="0">
                <a:solidFill>
                  <a:schemeClr val="accent2"/>
                </a:solidFill>
                <a:latin typeface="+mj-ea"/>
                <a:ea typeface="+mj-ea"/>
              </a:rPr>
              <a:t>2013</a:t>
            </a:r>
            <a:r>
              <a:rPr lang="ko-KR" altLang="en-US" sz="1600" spc="-150" dirty="0" smtClean="0">
                <a:solidFill>
                  <a:schemeClr val="accent2"/>
                </a:solidFill>
                <a:latin typeface="+mj-ea"/>
                <a:ea typeface="+mj-ea"/>
              </a:rPr>
              <a:t>년 확정보수총액의 </a:t>
            </a:r>
            <a:r>
              <a:rPr lang="en-US" altLang="ko-KR" sz="1600" spc="-150" dirty="0">
                <a:solidFill>
                  <a:srgbClr val="FF0000"/>
                </a:solidFill>
                <a:latin typeface="+mj-ea"/>
              </a:rPr>
              <a:t>70/100~130/100</a:t>
            </a:r>
            <a:r>
              <a:rPr lang="en-US" altLang="ko-KR" sz="1600" spc="-150" dirty="0">
                <a:solidFill>
                  <a:schemeClr val="accent2"/>
                </a:solidFill>
                <a:latin typeface="+mj-ea"/>
              </a:rPr>
              <a:t> </a:t>
            </a:r>
            <a:r>
              <a:rPr lang="ko-KR" altLang="en-US" sz="1600" spc="-150" dirty="0">
                <a:solidFill>
                  <a:schemeClr val="accent2"/>
                </a:solidFill>
                <a:latin typeface="+mj-ea"/>
                <a:ea typeface="+mj-ea"/>
              </a:rPr>
              <a:t>이내인 </a:t>
            </a:r>
            <a:r>
              <a:rPr lang="ko-KR" altLang="en-US" sz="1600" dirty="0">
                <a:solidFill>
                  <a:schemeClr val="accent2"/>
                </a:solidFill>
                <a:latin typeface="+mj-ea"/>
                <a:ea typeface="+mj-ea"/>
              </a:rPr>
              <a:t>경우 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     </a:t>
            </a:r>
            <a:endParaRPr lang="en-US" altLang="ko-KR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1600" dirty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ko-KR" sz="1600" dirty="0" smtClean="0">
                <a:solidFill>
                  <a:schemeClr val="accent2"/>
                </a:solidFill>
                <a:latin typeface="+mj-ea"/>
                <a:ea typeface="+mj-ea"/>
              </a:rPr>
              <a:t>    </a:t>
            </a:r>
            <a:r>
              <a:rPr lang="ko-KR" altLang="en-US" sz="1600" dirty="0" smtClean="0">
                <a:solidFill>
                  <a:schemeClr val="accent2"/>
                </a:solidFill>
                <a:latin typeface="+mj-ea"/>
                <a:ea typeface="+mj-ea"/>
              </a:rPr>
              <a:t>전년도 </a:t>
            </a:r>
            <a:r>
              <a:rPr lang="ko-KR" altLang="en-US" sz="1600" dirty="0">
                <a:solidFill>
                  <a:schemeClr val="accent2"/>
                </a:solidFill>
                <a:latin typeface="+mj-ea"/>
                <a:ea typeface="+mj-ea"/>
              </a:rPr>
              <a:t>확정보수총액과 </a:t>
            </a:r>
            <a:r>
              <a:rPr lang="ko-KR" altLang="en-US" sz="1600" dirty="0">
                <a:solidFill>
                  <a:srgbClr val="FF0000"/>
                </a:solidFill>
                <a:latin typeface="+mj-ea"/>
                <a:ea typeface="+mj-ea"/>
              </a:rPr>
              <a:t>동일하게</a:t>
            </a:r>
            <a:r>
              <a:rPr lang="en-US" altLang="ko-KR" sz="1600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ko-KR" altLang="en-US" sz="1600" dirty="0">
                <a:solidFill>
                  <a:srgbClr val="FF0000"/>
                </a:solidFill>
                <a:latin typeface="+mj-ea"/>
                <a:ea typeface="+mj-ea"/>
              </a:rPr>
              <a:t>기재</a:t>
            </a:r>
            <a:endParaRPr lang="en-US" altLang="ko-KR" sz="1600" dirty="0">
              <a:solidFill>
                <a:srgbClr val="FF0000"/>
              </a:solidFill>
              <a:latin typeface="+mj-ea"/>
              <a:ea typeface="+mj-ea"/>
            </a:endParaRPr>
          </a:p>
          <a:p>
            <a:pPr marL="285750" indent="-285750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ko-KR" altLang="en-US" sz="1600" dirty="0" err="1" smtClean="0">
                <a:solidFill>
                  <a:schemeClr val="accent2"/>
                </a:solidFill>
                <a:latin typeface="+mj-ea"/>
                <a:ea typeface="+mj-ea"/>
              </a:rPr>
              <a:t>개산보험료</a:t>
            </a:r>
            <a:r>
              <a:rPr lang="ko-KR" altLang="en-US" sz="1600" dirty="0" smtClean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ko-KR" altLang="en-US" sz="1600" dirty="0" err="1" smtClean="0">
                <a:solidFill>
                  <a:srgbClr val="FF0000"/>
                </a:solidFill>
                <a:latin typeface="+mj-ea"/>
                <a:ea typeface="+mj-ea"/>
              </a:rPr>
              <a:t>일시납부</a:t>
            </a:r>
            <a:r>
              <a:rPr lang="ko-KR" altLang="en-US" sz="1600" dirty="0" err="1" smtClean="0">
                <a:solidFill>
                  <a:schemeClr val="accent2"/>
                </a:solidFill>
                <a:latin typeface="+mj-ea"/>
                <a:ea typeface="+mj-ea"/>
              </a:rPr>
              <a:t>시</a:t>
            </a:r>
            <a:r>
              <a:rPr lang="ko-KR" altLang="en-US" sz="1600" dirty="0" smtClean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ko-KR" sz="1600" dirty="0" smtClean="0">
                <a:solidFill>
                  <a:srgbClr val="FF0000"/>
                </a:solidFill>
                <a:latin typeface="+mj-ea"/>
                <a:ea typeface="+mj-ea"/>
              </a:rPr>
              <a:t>3%</a:t>
            </a:r>
            <a:r>
              <a:rPr lang="ko-KR" altLang="en-US" sz="1600" dirty="0" smtClean="0">
                <a:solidFill>
                  <a:srgbClr val="FF0000"/>
                </a:solidFill>
                <a:latin typeface="+mj-ea"/>
                <a:ea typeface="+mj-ea"/>
              </a:rPr>
              <a:t>공제</a:t>
            </a:r>
            <a:r>
              <a:rPr lang="en-US" altLang="ko-KR" sz="1600" dirty="0" smtClean="0">
                <a:solidFill>
                  <a:schemeClr val="accent2"/>
                </a:solidFill>
                <a:latin typeface="+mj-ea"/>
                <a:ea typeface="+mj-ea"/>
              </a:rPr>
              <a:t>, </a:t>
            </a:r>
            <a:r>
              <a:rPr lang="ko-KR" altLang="en-US" sz="1600" dirty="0" err="1" smtClean="0">
                <a:solidFill>
                  <a:schemeClr val="accent2"/>
                </a:solidFill>
                <a:latin typeface="+mj-ea"/>
                <a:ea typeface="+mj-ea"/>
              </a:rPr>
              <a:t>분할납부시</a:t>
            </a:r>
            <a:r>
              <a:rPr lang="ko-KR" altLang="en-US" sz="1600" dirty="0" smtClean="0">
                <a:solidFill>
                  <a:schemeClr val="accent2"/>
                </a:solidFill>
                <a:latin typeface="+mj-ea"/>
                <a:ea typeface="+mj-ea"/>
              </a:rPr>
              <a:t> 분할납부신청서 작성</a:t>
            </a:r>
            <a:endParaRPr lang="en-US" altLang="ko-KR" sz="16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400" dirty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보험료신고서 작성요령</a:t>
            </a:r>
          </a:p>
        </p:txBody>
      </p:sp>
      <p:pic>
        <p:nvPicPr>
          <p:cNvPr id="49155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8"/>
          <p:cNvSpPr>
            <a:spLocks noChangeArrowheads="1"/>
          </p:cNvSpPr>
          <p:nvPr/>
        </p:nvSpPr>
        <p:spPr bwMode="auto">
          <a:xfrm>
            <a:off x="539750" y="1372766"/>
            <a:ext cx="7705725" cy="40005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개산보험료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분할납부</a:t>
            </a: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8136706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28"/>
          <p:cNvSpPr>
            <a:spLocks noChangeArrowheads="1"/>
          </p:cNvSpPr>
          <p:nvPr/>
        </p:nvSpPr>
        <p:spPr bwMode="auto">
          <a:xfrm>
            <a:off x="755576" y="5308466"/>
            <a:ext cx="7704856" cy="78483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285750" indent="-285750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ko-KR" altLang="en-US" dirty="0" err="1" smtClean="0">
                <a:solidFill>
                  <a:schemeClr val="accent2"/>
                </a:solidFill>
                <a:latin typeface="+mj-ea"/>
                <a:ea typeface="+mj-ea"/>
              </a:rPr>
              <a:t>개산보험료를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ko-KR" dirty="0" smtClean="0">
                <a:solidFill>
                  <a:schemeClr val="accent2"/>
                </a:solidFill>
                <a:latin typeface="+mj-ea"/>
                <a:ea typeface="+mj-ea"/>
              </a:rPr>
              <a:t>4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등분하되 </a:t>
            </a:r>
            <a:r>
              <a:rPr lang="en-US" altLang="ko-KR" dirty="0" smtClean="0">
                <a:solidFill>
                  <a:schemeClr val="accent2"/>
                </a:solidFill>
                <a:latin typeface="+mj-ea"/>
                <a:ea typeface="+mj-ea"/>
              </a:rPr>
              <a:t>2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기 이후 금액은 원단위 </a:t>
            </a:r>
            <a:r>
              <a:rPr lang="ko-KR" altLang="en-US" dirty="0" err="1" smtClean="0">
                <a:solidFill>
                  <a:schemeClr val="accent2"/>
                </a:solidFill>
                <a:latin typeface="+mj-ea"/>
                <a:ea typeface="+mj-ea"/>
              </a:rPr>
              <a:t>절사후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 균등기재하고</a:t>
            </a:r>
            <a:endParaRPr lang="en-US" altLang="ko-KR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    전체 금액에서 </a:t>
            </a:r>
            <a:r>
              <a:rPr lang="en-US" altLang="ko-KR" dirty="0" smtClean="0">
                <a:solidFill>
                  <a:schemeClr val="accent2"/>
                </a:solidFill>
                <a:latin typeface="+mj-ea"/>
                <a:ea typeface="+mj-ea"/>
              </a:rPr>
              <a:t>2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기</a:t>
            </a:r>
            <a:r>
              <a:rPr lang="en-US" altLang="ko-KR" dirty="0" smtClean="0">
                <a:solidFill>
                  <a:schemeClr val="accent2"/>
                </a:solidFill>
                <a:latin typeface="+mj-ea"/>
                <a:ea typeface="+mj-ea"/>
              </a:rPr>
              <a:t>~4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기 </a:t>
            </a:r>
            <a:r>
              <a:rPr lang="ko-KR" altLang="en-US" dirty="0" err="1" smtClean="0">
                <a:solidFill>
                  <a:schemeClr val="accent2"/>
                </a:solidFill>
                <a:latin typeface="+mj-ea"/>
                <a:ea typeface="+mj-ea"/>
              </a:rPr>
              <a:t>합산액을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 뺀 나머지 금액을 </a:t>
            </a:r>
            <a:r>
              <a:rPr lang="en-US" altLang="ko-KR" dirty="0" smtClean="0">
                <a:solidFill>
                  <a:schemeClr val="accent2"/>
                </a:solidFill>
                <a:latin typeface="+mj-ea"/>
                <a:ea typeface="+mj-ea"/>
              </a:rPr>
              <a:t>1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기 금액으로 기재</a:t>
            </a:r>
            <a:endParaRPr lang="en-US" altLang="ko-KR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400" dirty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보험료신고서 작성요령</a:t>
            </a:r>
          </a:p>
        </p:txBody>
      </p:sp>
      <p:pic>
        <p:nvPicPr>
          <p:cNvPr id="51203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8"/>
          <p:cNvSpPr>
            <a:spLocks noChangeArrowheads="1"/>
          </p:cNvSpPr>
          <p:nvPr/>
        </p:nvSpPr>
        <p:spPr bwMode="auto">
          <a:xfrm>
            <a:off x="539750" y="1372766"/>
            <a:ext cx="7705725" cy="40005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과납보험료 충당신청서</a:t>
            </a: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8208713" cy="3965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400" dirty="0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납부서 작성요령</a:t>
            </a:r>
            <a:endParaRPr lang="ko-KR" altLang="en-US" sz="2400" dirty="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1203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230563" y="1371600"/>
            <a:ext cx="9144000" cy="0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567113" y="2344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4" y="1844824"/>
            <a:ext cx="8047234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28"/>
          <p:cNvSpPr>
            <a:spLocks noChangeArrowheads="1"/>
          </p:cNvSpPr>
          <p:nvPr/>
        </p:nvSpPr>
        <p:spPr bwMode="auto">
          <a:xfrm>
            <a:off x="539750" y="1372766"/>
            <a:ext cx="7705725" cy="40005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확정보험료 추가 납부할 액이 있는 경우</a:t>
            </a: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46593986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400" dirty="0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납부서 작성요령</a:t>
            </a:r>
            <a:endParaRPr lang="ko-KR" altLang="en-US" sz="2400" dirty="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1203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230563" y="1371600"/>
            <a:ext cx="9144000" cy="0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567113" y="2344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4" y="1844824"/>
            <a:ext cx="8047234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8"/>
          <p:cNvSpPr>
            <a:spLocks noChangeArrowheads="1"/>
          </p:cNvSpPr>
          <p:nvPr/>
        </p:nvSpPr>
        <p:spPr bwMode="auto">
          <a:xfrm>
            <a:off x="539750" y="1372766"/>
            <a:ext cx="7705725" cy="40005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확정보험료 초과액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충당액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이 있는 경우</a:t>
            </a: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23767985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400" dirty="0" err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토탈서비스</a:t>
            </a:r>
            <a:endParaRPr lang="ko-KR" altLang="en-US" sz="2400" dirty="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1203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230563" y="1371600"/>
            <a:ext cx="9144000" cy="0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567113" y="2344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직사각형 3"/>
          <p:cNvSpPr/>
          <p:nvPr/>
        </p:nvSpPr>
        <p:spPr bwMode="auto">
          <a:xfrm>
            <a:off x="6372200" y="1268760"/>
            <a:ext cx="2592288" cy="576064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en-US" altLang="ko-KR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total.kcomwel.or.kr</a:t>
            </a:r>
          </a:p>
          <a:p>
            <a:pPr algn="ctr"/>
            <a:r>
              <a:rPr lang="ko-KR" altLang="en-US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접속</a:t>
            </a:r>
            <a:endParaRPr lang="ko-KR" altLang="en-US" b="1" dirty="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 bwMode="auto">
          <a:xfrm>
            <a:off x="6372200" y="4077072"/>
            <a:ext cx="2592288" cy="576064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또는 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빠른 서비스 </a:t>
            </a:r>
            <a:endParaRPr lang="en-US" altLang="ko-KR" b="1" dirty="0" smtClean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/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보험료 신고서 </a:t>
            </a:r>
            <a:endParaRPr lang="ko-KR" altLang="en-US" b="1" dirty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5" name="직사각형 14"/>
          <p:cNvSpPr/>
          <p:nvPr/>
        </p:nvSpPr>
        <p:spPr bwMode="auto">
          <a:xfrm>
            <a:off x="6372200" y="2996952"/>
            <a:ext cx="2592288" cy="576064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보험료 신고</a:t>
            </a:r>
            <a:endParaRPr lang="ko-KR" altLang="en-US" b="1" dirty="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 bwMode="auto">
          <a:xfrm>
            <a:off x="6372200" y="2132856"/>
            <a:ext cx="2592288" cy="576064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민원접수</a:t>
            </a:r>
            <a:r>
              <a:rPr lang="en-US" altLang="ko-KR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/</a:t>
            </a:r>
            <a:r>
              <a:rPr lang="ko-KR" altLang="en-US" b="1" dirty="0" smtClean="0">
                <a:solidFill>
                  <a:srgbClr val="7030A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신고</a:t>
            </a:r>
            <a:endParaRPr lang="ko-KR" altLang="en-US" b="1" dirty="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6" name="아래쪽 화살표 5"/>
          <p:cNvSpPr/>
          <p:nvPr/>
        </p:nvSpPr>
        <p:spPr bwMode="auto">
          <a:xfrm>
            <a:off x="7524328" y="1916832"/>
            <a:ext cx="152488" cy="144016"/>
          </a:xfrm>
          <a:prstGeom prst="downArrow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ko-KR" altLang="en-US" b="1" dirty="0">
              <a:solidFill>
                <a:srgbClr val="0033CC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7" name="아래쪽 화살표 16"/>
          <p:cNvSpPr/>
          <p:nvPr/>
        </p:nvSpPr>
        <p:spPr bwMode="auto">
          <a:xfrm>
            <a:off x="7524328" y="2780928"/>
            <a:ext cx="152488" cy="144016"/>
          </a:xfrm>
          <a:prstGeom prst="downArrow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ko-KR" altLang="en-US" b="1" dirty="0">
              <a:solidFill>
                <a:srgbClr val="0033CC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9" name="Rectangle 28"/>
          <p:cNvSpPr>
            <a:spLocks noChangeArrowheads="1"/>
          </p:cNvSpPr>
          <p:nvPr/>
        </p:nvSpPr>
        <p:spPr bwMode="auto">
          <a:xfrm>
            <a:off x="251717" y="4934198"/>
            <a:ext cx="8640763" cy="1231106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토탈서비스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신고 혜택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1600" b="1" dirty="0" smtClean="0">
                <a:solidFill>
                  <a:srgbClr val="7030A0"/>
                </a:solidFill>
                <a:latin typeface="+mj-ea"/>
                <a:ea typeface="+mj-ea"/>
              </a:rPr>
              <a:t>고용</a:t>
            </a:r>
            <a:r>
              <a:rPr lang="en-US" altLang="ko-KR" sz="1600" b="1" dirty="0" smtClean="0">
                <a:solidFill>
                  <a:srgbClr val="7030A0"/>
                </a:solidFill>
                <a:latin typeface="+mj-ea"/>
                <a:ea typeface="+mj-ea"/>
              </a:rPr>
              <a:t>·</a:t>
            </a:r>
            <a:r>
              <a:rPr lang="ko-KR" altLang="en-US" sz="1600" b="1" dirty="0" smtClean="0">
                <a:solidFill>
                  <a:srgbClr val="7030A0"/>
                </a:solidFill>
                <a:latin typeface="+mj-ea"/>
                <a:ea typeface="+mj-ea"/>
              </a:rPr>
              <a:t>산재보험 각각 </a:t>
            </a:r>
            <a:r>
              <a:rPr lang="en-US" altLang="ko-KR" sz="1600" b="1" dirty="0" smtClean="0">
                <a:solidFill>
                  <a:srgbClr val="FF0000"/>
                </a:solidFill>
                <a:latin typeface="+mj-ea"/>
                <a:ea typeface="+mj-ea"/>
              </a:rPr>
              <a:t>5</a:t>
            </a:r>
            <a:r>
              <a:rPr lang="ko-KR" altLang="en-US" sz="1600" b="1" dirty="0" smtClean="0">
                <a:solidFill>
                  <a:srgbClr val="FF0000"/>
                </a:solidFill>
                <a:latin typeface="+mj-ea"/>
                <a:ea typeface="+mj-ea"/>
              </a:rPr>
              <a:t>천원씩 경감</a:t>
            </a:r>
            <a:r>
              <a:rPr lang="en-US" altLang="ko-KR" sz="1600" b="1" dirty="0" smtClean="0">
                <a:solidFill>
                  <a:srgbClr val="7030A0"/>
                </a:solidFill>
                <a:latin typeface="+mj-ea"/>
                <a:ea typeface="+mj-ea"/>
              </a:rPr>
              <a:t>, </a:t>
            </a:r>
            <a:r>
              <a:rPr lang="ko-KR" altLang="en-US" sz="1600" b="1" dirty="0" smtClean="0">
                <a:solidFill>
                  <a:srgbClr val="7030A0"/>
                </a:solidFill>
                <a:latin typeface="+mj-ea"/>
                <a:ea typeface="+mj-ea"/>
              </a:rPr>
              <a:t>팩스나 우편접수의 </a:t>
            </a:r>
            <a:r>
              <a:rPr lang="ko-KR" altLang="en-US" sz="1600" b="1" dirty="0" smtClean="0">
                <a:solidFill>
                  <a:srgbClr val="FF0000"/>
                </a:solidFill>
                <a:latin typeface="+mj-ea"/>
                <a:ea typeface="+mj-ea"/>
              </a:rPr>
              <a:t>불편함이 없으며</a:t>
            </a:r>
            <a:r>
              <a:rPr lang="en-US" altLang="ko-KR" sz="1600" b="1" dirty="0" smtClean="0">
                <a:solidFill>
                  <a:srgbClr val="FF0000"/>
                </a:solidFill>
                <a:latin typeface="+mj-ea"/>
                <a:ea typeface="+mj-ea"/>
              </a:rPr>
              <a:t>  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1600" b="1" dirty="0">
                <a:solidFill>
                  <a:srgbClr val="7030A0"/>
                </a:solidFill>
                <a:latin typeface="+mj-ea"/>
                <a:ea typeface="+mj-ea"/>
              </a:rPr>
              <a:t> </a:t>
            </a:r>
            <a:r>
              <a:rPr lang="en-US" altLang="ko-KR" sz="1600" b="1" dirty="0" smtClean="0">
                <a:solidFill>
                  <a:srgbClr val="7030A0"/>
                </a:solidFill>
                <a:latin typeface="+mj-ea"/>
                <a:ea typeface="+mj-ea"/>
              </a:rPr>
              <a:t>      </a:t>
            </a:r>
            <a:r>
              <a:rPr lang="ko-KR" altLang="en-US" sz="1600" b="1" dirty="0" smtClean="0">
                <a:solidFill>
                  <a:srgbClr val="7030A0"/>
                </a:solidFill>
                <a:latin typeface="+mj-ea"/>
                <a:ea typeface="+mj-ea"/>
              </a:rPr>
              <a:t>납부할 금액 등이 </a:t>
            </a:r>
            <a:r>
              <a:rPr lang="ko-KR" altLang="en-US" sz="1600" b="1" dirty="0" err="1" smtClean="0">
                <a:solidFill>
                  <a:srgbClr val="FF0000"/>
                </a:solidFill>
                <a:latin typeface="+mj-ea"/>
                <a:ea typeface="+mj-ea"/>
              </a:rPr>
              <a:t>자동계산</a:t>
            </a:r>
            <a:r>
              <a:rPr lang="ko-KR" altLang="en-US" sz="1600" b="1" dirty="0" err="1" smtClean="0">
                <a:solidFill>
                  <a:srgbClr val="7030A0"/>
                </a:solidFill>
                <a:latin typeface="+mj-ea"/>
                <a:ea typeface="+mj-ea"/>
              </a:rPr>
              <a:t>되고</a:t>
            </a:r>
            <a:r>
              <a:rPr lang="en-US" altLang="ko-KR" sz="1600" b="1" dirty="0" smtClean="0">
                <a:solidFill>
                  <a:srgbClr val="7030A0"/>
                </a:solidFill>
                <a:latin typeface="+mj-ea"/>
                <a:ea typeface="+mj-ea"/>
              </a:rPr>
              <a:t> </a:t>
            </a:r>
            <a:r>
              <a:rPr lang="ko-KR" altLang="en-US" sz="1600" b="1" dirty="0" smtClean="0">
                <a:solidFill>
                  <a:srgbClr val="FF0000"/>
                </a:solidFill>
                <a:latin typeface="+mj-ea"/>
                <a:ea typeface="+mj-ea"/>
              </a:rPr>
              <a:t>납부서 발급 </a:t>
            </a:r>
            <a:r>
              <a:rPr lang="ko-KR" altLang="en-US" sz="1600" b="1" dirty="0">
                <a:solidFill>
                  <a:srgbClr val="7030A0"/>
                </a:solidFill>
                <a:latin typeface="+mj-ea"/>
                <a:ea typeface="+mj-ea"/>
              </a:rPr>
              <a:t>및 전자납부 가능</a:t>
            </a:r>
            <a:endParaRPr lang="en-US" altLang="ko-KR" sz="1600" b="1" dirty="0">
              <a:solidFill>
                <a:srgbClr val="7030A0"/>
              </a:solidFill>
              <a:latin typeface="+mj-ea"/>
              <a:ea typeface="+mj-ea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79" y="1250627"/>
            <a:ext cx="6084168" cy="354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574831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400" dirty="0" err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토탈서비스</a:t>
            </a:r>
            <a:endParaRPr lang="ko-KR" altLang="en-US" sz="2400" dirty="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1203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230563" y="1371600"/>
            <a:ext cx="9144000" cy="0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567113" y="2344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132856"/>
            <a:ext cx="7256463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8"/>
          <p:cNvSpPr>
            <a:spLocks noChangeArrowheads="1"/>
          </p:cNvSpPr>
          <p:nvPr/>
        </p:nvSpPr>
        <p:spPr bwMode="auto">
          <a:xfrm>
            <a:off x="404117" y="1412776"/>
            <a:ext cx="8272339" cy="40011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사업장 관리번호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보험구분 등 선택 화면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5195421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400" dirty="0" err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토탈서비스</a:t>
            </a:r>
            <a:endParaRPr lang="ko-KR" altLang="en-US" sz="2400" dirty="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1203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230563" y="1371600"/>
            <a:ext cx="9144000" cy="0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567113" y="2344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Rectangle 28"/>
          <p:cNvSpPr>
            <a:spLocks noChangeArrowheads="1"/>
          </p:cNvSpPr>
          <p:nvPr/>
        </p:nvSpPr>
        <p:spPr bwMode="auto">
          <a:xfrm>
            <a:off x="404117" y="1412776"/>
            <a:ext cx="8272339" cy="40011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확정보험료 산정 화면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247" y="1988840"/>
            <a:ext cx="7323137" cy="325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187397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400" dirty="0" err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토탈서비스</a:t>
            </a:r>
            <a:endParaRPr lang="ko-KR" altLang="en-US" sz="2400" dirty="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1203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230563" y="1371600"/>
            <a:ext cx="9144000" cy="0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567113" y="2344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Rectangle 28"/>
          <p:cNvSpPr>
            <a:spLocks noChangeArrowheads="1"/>
          </p:cNvSpPr>
          <p:nvPr/>
        </p:nvSpPr>
        <p:spPr bwMode="auto">
          <a:xfrm>
            <a:off x="404117" y="1412194"/>
            <a:ext cx="8272339" cy="40011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확정보험료 산정 기초 보수총액 화면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25" y="2077891"/>
            <a:ext cx="7265987" cy="3943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169194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539750" y="144463"/>
            <a:ext cx="6192838" cy="620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r>
              <a:rPr lang="ko-KR" altLang="en-US" sz="2400" dirty="0" err="1" smtClean="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rPr>
              <a:t>토탈서비스</a:t>
            </a:r>
            <a:endParaRPr lang="ko-KR" altLang="en-US" sz="2400" dirty="0">
              <a:solidFill>
                <a:srgbClr val="003366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1203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230563" y="1371600"/>
            <a:ext cx="9144000" cy="0"/>
          </a:xfrm>
          <a:prstGeom prst="rect">
            <a:avLst/>
          </a:prstGeom>
          <a:solidFill>
            <a:srgbClr val="FFCCCC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3567113" y="2344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Rectangle 28"/>
          <p:cNvSpPr>
            <a:spLocks noChangeArrowheads="1"/>
          </p:cNvSpPr>
          <p:nvPr/>
        </p:nvSpPr>
        <p:spPr bwMode="auto">
          <a:xfrm>
            <a:off x="404117" y="1412194"/>
            <a:ext cx="8272339" cy="40011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개산보험료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산정 화면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05" y="2082899"/>
            <a:ext cx="7304087" cy="336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556783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1619250" y="2562225"/>
            <a:ext cx="604909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ko-KR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V. </a:t>
            </a:r>
            <a:r>
              <a:rPr lang="ko-KR" altLang="en-US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건설업 </a:t>
            </a:r>
            <a:r>
              <a:rPr lang="ko-KR" altLang="en-US" sz="3200" dirty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사회보험료 </a:t>
            </a:r>
            <a:r>
              <a:rPr lang="ko-KR" altLang="en-US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지원사업</a:t>
            </a:r>
            <a:endParaRPr lang="ko-KR" altLang="en-US" sz="3200" dirty="0">
              <a:solidFill>
                <a:srgbClr val="6600CC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22334" t="45322" r="48093" b="24463"/>
          <a:stretch>
            <a:fillRect/>
          </a:stretch>
        </p:blipFill>
        <p:spPr bwMode="auto">
          <a:xfrm>
            <a:off x="6588224" y="3362150"/>
            <a:ext cx="1584176" cy="2299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581199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건설업 사회보험료 지원사업 </a:t>
            </a:r>
            <a:endParaRPr lang="ko-KR" altLang="en-US" sz="2400" dirty="0" smtClean="0"/>
          </a:p>
        </p:txBody>
      </p:sp>
      <p:pic>
        <p:nvPicPr>
          <p:cNvPr id="24579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253971" y="1372706"/>
            <a:ext cx="8134453" cy="40011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지원대상</a:t>
            </a: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59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3" name="직사각형 2"/>
          <p:cNvSpPr/>
          <p:nvPr/>
        </p:nvSpPr>
        <p:spPr bwMode="auto">
          <a:xfrm>
            <a:off x="1547664" y="2044402"/>
            <a:ext cx="2016224" cy="376486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b="1" dirty="0" smtClean="0">
                <a:solidFill>
                  <a:srgbClr val="0033CC"/>
                </a:solidFill>
                <a:latin typeface="+mj-ea"/>
                <a:ea typeface="+mj-ea"/>
              </a:rPr>
              <a:t>건설업본사</a:t>
            </a:r>
            <a:endParaRPr lang="ko-KR" altLang="en-US" b="1" dirty="0">
              <a:solidFill>
                <a:srgbClr val="0033CC"/>
              </a:solidFill>
              <a:latin typeface="+mj-ea"/>
              <a:ea typeface="+mj-ea"/>
            </a:endParaRPr>
          </a:p>
        </p:txBody>
      </p:sp>
      <p:sp>
        <p:nvSpPr>
          <p:cNvPr id="4" name="타원 3"/>
          <p:cNvSpPr/>
          <p:nvPr/>
        </p:nvSpPr>
        <p:spPr bwMode="auto">
          <a:xfrm>
            <a:off x="1187624" y="2511815"/>
            <a:ext cx="2772048" cy="2213329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고용보험 가입대상 </a:t>
            </a:r>
            <a:endParaRPr lang="en-US" altLang="ko-KR" b="1" dirty="0" smtClean="0">
              <a:solidFill>
                <a:schemeClr val="accent2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/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근로자수 </a:t>
            </a:r>
            <a:r>
              <a:rPr lang="en-US" altLang="ko-KR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10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명 미만 </a:t>
            </a:r>
            <a:endParaRPr lang="en-US" altLang="ko-KR" b="1" dirty="0" smtClean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/>
            <a:r>
              <a:rPr lang="ko-KR" altLang="en-US" b="1" dirty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사업장의 월평균보수 </a:t>
            </a:r>
            <a:endParaRPr lang="en-US" altLang="ko-KR" b="1" dirty="0">
              <a:solidFill>
                <a:schemeClr val="accent2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/>
            <a:r>
              <a:rPr lang="en-US" altLang="ko-KR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135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만원 미만인 </a:t>
            </a:r>
            <a:endParaRPr lang="en-US" altLang="ko-KR" b="1" dirty="0" smtClean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/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근로자</a:t>
            </a:r>
            <a:endParaRPr lang="ko-KR" altLang="en-US" b="1" dirty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2" name="타원 11"/>
          <p:cNvSpPr/>
          <p:nvPr/>
        </p:nvSpPr>
        <p:spPr bwMode="auto">
          <a:xfrm>
            <a:off x="4860032" y="2493343"/>
            <a:ext cx="2880320" cy="2231801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b="1" dirty="0" err="1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총공사금액</a:t>
            </a:r>
            <a:r>
              <a:rPr lang="ko-KR" altLang="en-US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endParaRPr lang="en-US" altLang="ko-KR" b="1" dirty="0" smtClean="0">
              <a:solidFill>
                <a:schemeClr val="accent2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/>
            <a:r>
              <a:rPr lang="en-US" altLang="ko-KR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1</a:t>
            </a:r>
            <a:r>
              <a:rPr lang="ko-KR" altLang="en-US" b="1" dirty="0" err="1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억원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 미만</a:t>
            </a:r>
            <a:endParaRPr lang="en-US" altLang="ko-KR" b="1" dirty="0" smtClean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/>
            <a:r>
              <a:rPr lang="ko-KR" altLang="en-US" b="1" dirty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사업장의 월평균보수 </a:t>
            </a:r>
            <a:endParaRPr lang="en-US" altLang="ko-KR" b="1" dirty="0">
              <a:solidFill>
                <a:schemeClr val="accent2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/>
            <a:r>
              <a:rPr lang="en-US" altLang="ko-KR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135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만원 미만인 </a:t>
            </a:r>
            <a:endParaRPr lang="en-US" altLang="ko-KR" b="1" dirty="0" smtClean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/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근로자</a:t>
            </a:r>
            <a:endParaRPr lang="ko-KR" altLang="en-US" b="1" dirty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 bwMode="auto">
          <a:xfrm>
            <a:off x="5292080" y="2044402"/>
            <a:ext cx="2016224" cy="376486"/>
          </a:xfrm>
          <a:prstGeom prst="rect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b="1" dirty="0">
                <a:solidFill>
                  <a:srgbClr val="0033CC"/>
                </a:solidFill>
                <a:latin typeface="+mj-ea"/>
                <a:ea typeface="+mj-ea"/>
              </a:rPr>
              <a:t>건설현장</a:t>
            </a:r>
          </a:p>
        </p:txBody>
      </p:sp>
      <p:sp>
        <p:nvSpPr>
          <p:cNvPr id="31" name="Rectangle 28"/>
          <p:cNvSpPr>
            <a:spLocks noChangeArrowheads="1"/>
          </p:cNvSpPr>
          <p:nvPr/>
        </p:nvSpPr>
        <p:spPr bwMode="auto">
          <a:xfrm>
            <a:off x="250825" y="5129896"/>
            <a:ext cx="8640763" cy="86177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지원대상 보험료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근로자 및 사업주 부담 고용보험료</a:t>
            </a:r>
            <a:endParaRPr lang="en-US" altLang="ko-KR" sz="20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9114220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건설업 사회보험료 지원사업 </a:t>
            </a:r>
            <a:endParaRPr lang="ko-KR" altLang="en-US" sz="2400" dirty="0" smtClean="0"/>
          </a:p>
        </p:txBody>
      </p:sp>
      <p:pic>
        <p:nvPicPr>
          <p:cNvPr id="24579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340768"/>
            <a:ext cx="8050509" cy="40011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지원보수 기준 및 지원율</a:t>
            </a:r>
            <a:endParaRPr lang="en-US" altLang="ko-KR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59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5389114" y="3925640"/>
            <a:ext cx="3153717" cy="132385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en-US" altLang="ko-KR" sz="1600" dirty="0" smtClean="0">
                <a:solidFill>
                  <a:srgbClr val="FF0000"/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1/2 </a:t>
            </a:r>
            <a:r>
              <a:rPr lang="ko-KR" altLang="en-US" sz="1600" dirty="0" smtClean="0">
                <a:solidFill>
                  <a:srgbClr val="FF0000"/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지원</a:t>
            </a:r>
            <a:endParaRPr lang="ko-KR" altLang="en-US" sz="1600" dirty="0">
              <a:solidFill>
                <a:srgbClr val="FF0000"/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5" name="AutoShape 13"/>
          <p:cNvSpPr>
            <a:spLocks noChangeArrowheads="1"/>
          </p:cNvSpPr>
          <p:nvPr/>
        </p:nvSpPr>
        <p:spPr bwMode="auto">
          <a:xfrm>
            <a:off x="2220763" y="3925640"/>
            <a:ext cx="1584176" cy="459754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en-US" altLang="ko-KR" sz="1600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1~3</a:t>
            </a:r>
            <a:r>
              <a:rPr lang="ko-KR" altLang="en-US" sz="1600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월</a:t>
            </a:r>
            <a:endParaRPr lang="ko-KR" altLang="en-US" sz="1600" dirty="0">
              <a:solidFill>
                <a:schemeClr val="accent2">
                  <a:lumMod val="75000"/>
                </a:schemeClr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6" name="AutoShape 14"/>
          <p:cNvSpPr>
            <a:spLocks noChangeArrowheads="1"/>
          </p:cNvSpPr>
          <p:nvPr/>
        </p:nvSpPr>
        <p:spPr bwMode="auto">
          <a:xfrm>
            <a:off x="506610" y="3953346"/>
            <a:ext cx="1728788" cy="1296144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지원율</a:t>
            </a:r>
            <a:endParaRPr lang="en-US" altLang="ko-KR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7" name="AutoShape 15"/>
          <p:cNvSpPr>
            <a:spLocks noChangeArrowheads="1"/>
          </p:cNvSpPr>
          <p:nvPr/>
        </p:nvSpPr>
        <p:spPr bwMode="auto">
          <a:xfrm>
            <a:off x="5403154" y="2656780"/>
            <a:ext cx="3139678" cy="12688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en-US" altLang="ko-KR" sz="1600" dirty="0" smtClean="0">
                <a:solidFill>
                  <a:srgbClr val="FF0000"/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135</a:t>
            </a:r>
            <a:r>
              <a:rPr lang="ko-KR" altLang="en-US" sz="1600" dirty="0" smtClean="0">
                <a:solidFill>
                  <a:srgbClr val="FF0000"/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만원 미만</a:t>
            </a:r>
            <a:endParaRPr lang="ko-KR" altLang="en-US" sz="1600" dirty="0">
              <a:solidFill>
                <a:srgbClr val="FF0000"/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8" name="AutoShape 16"/>
          <p:cNvSpPr>
            <a:spLocks noChangeArrowheads="1"/>
          </p:cNvSpPr>
          <p:nvPr/>
        </p:nvSpPr>
        <p:spPr bwMode="auto">
          <a:xfrm>
            <a:off x="2220763" y="2656780"/>
            <a:ext cx="3168352" cy="12688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en-US" altLang="ko-KR" sz="1600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130</a:t>
            </a:r>
            <a:r>
              <a:rPr lang="ko-KR" altLang="en-US" sz="1600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만원 미만</a:t>
            </a:r>
            <a:endParaRPr lang="ko-KR" altLang="en-US" sz="1600" dirty="0">
              <a:solidFill>
                <a:schemeClr val="accent2">
                  <a:lumMod val="75000"/>
                </a:schemeClr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0" name="AutoShape 17"/>
          <p:cNvSpPr>
            <a:spLocks noChangeArrowheads="1"/>
          </p:cNvSpPr>
          <p:nvPr/>
        </p:nvSpPr>
        <p:spPr bwMode="auto">
          <a:xfrm>
            <a:off x="506609" y="2656780"/>
            <a:ext cx="1728788" cy="12688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ko-KR" altLang="en-US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지원기준</a:t>
            </a:r>
            <a:endParaRPr lang="en-US" altLang="ko-KR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>
              <a:spcBef>
                <a:spcPct val="20000"/>
              </a:spcBef>
              <a:defRPr/>
            </a:pPr>
            <a:r>
              <a:rPr lang="en-US" altLang="ko-K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월평균보수</a:t>
            </a:r>
            <a:r>
              <a:rPr lang="en-US" altLang="ko-K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)</a:t>
            </a:r>
            <a:endParaRPr lang="ko-KR" altLang="en-US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2" name="AutoShape 19"/>
          <p:cNvSpPr>
            <a:spLocks noChangeArrowheads="1"/>
          </p:cNvSpPr>
          <p:nvPr/>
        </p:nvSpPr>
        <p:spPr bwMode="auto">
          <a:xfrm>
            <a:off x="2235398" y="2060848"/>
            <a:ext cx="3153717" cy="6477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en-US" altLang="ko-K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2013</a:t>
            </a:r>
            <a:r>
              <a:rPr lang="ko-KR" altLang="en-US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년도</a:t>
            </a:r>
          </a:p>
        </p:txBody>
      </p:sp>
      <p:sp>
        <p:nvSpPr>
          <p:cNvPr id="23" name="AutoShape 20"/>
          <p:cNvSpPr>
            <a:spLocks noChangeArrowheads="1"/>
          </p:cNvSpPr>
          <p:nvPr/>
        </p:nvSpPr>
        <p:spPr bwMode="auto">
          <a:xfrm>
            <a:off x="506610" y="2060848"/>
            <a:ext cx="1728787" cy="6477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구 분</a:t>
            </a:r>
          </a:p>
        </p:txBody>
      </p:sp>
      <p:sp>
        <p:nvSpPr>
          <p:cNvPr id="24" name="Line 21"/>
          <p:cNvSpPr>
            <a:spLocks noChangeShapeType="1"/>
          </p:cNvSpPr>
          <p:nvPr/>
        </p:nvSpPr>
        <p:spPr bwMode="auto">
          <a:xfrm>
            <a:off x="563761" y="2117477"/>
            <a:ext cx="1241782" cy="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 wrap="square">
            <a:spAutoFit/>
            <a:flatTx/>
          </a:bodyPr>
          <a:lstStyle/>
          <a:p>
            <a:pPr algn="ctr">
              <a:defRPr/>
            </a:pPr>
            <a:endParaRPr lang="ko-KR" altLang="en-US" sz="1600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5" name="Line 23"/>
          <p:cNvSpPr>
            <a:spLocks noChangeShapeType="1"/>
          </p:cNvSpPr>
          <p:nvPr/>
        </p:nvSpPr>
        <p:spPr bwMode="auto">
          <a:xfrm>
            <a:off x="506610" y="2117477"/>
            <a:ext cx="0" cy="64770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 algn="ctr">
              <a:defRPr/>
            </a:pPr>
            <a:endParaRPr lang="ko-KR" altLang="en-US" sz="160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6" name="Line 24"/>
          <p:cNvSpPr>
            <a:spLocks noChangeShapeType="1"/>
          </p:cNvSpPr>
          <p:nvPr/>
        </p:nvSpPr>
        <p:spPr bwMode="auto">
          <a:xfrm>
            <a:off x="8469510" y="2117477"/>
            <a:ext cx="0" cy="64770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 algn="ctr">
              <a:defRPr/>
            </a:pPr>
            <a:endParaRPr lang="ko-KR" altLang="en-US" sz="160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>
            <a:off x="2235398" y="2117477"/>
            <a:ext cx="3087687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 algn="ctr">
              <a:defRPr/>
            </a:pPr>
            <a:endParaRPr lang="ko-KR" altLang="en-US" sz="1600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8" name="Line 26"/>
          <p:cNvSpPr>
            <a:spLocks noChangeShapeType="1"/>
          </p:cNvSpPr>
          <p:nvPr/>
        </p:nvSpPr>
        <p:spPr bwMode="auto">
          <a:xfrm>
            <a:off x="506610" y="2793752"/>
            <a:ext cx="0" cy="11318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ko-KR" altLang="en-US" sz="1600">
              <a:solidFill>
                <a:schemeClr val="accent2">
                  <a:lumMod val="75000"/>
                </a:schemeClr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9" name="Line 27"/>
          <p:cNvSpPr>
            <a:spLocks noChangeShapeType="1"/>
          </p:cNvSpPr>
          <p:nvPr/>
        </p:nvSpPr>
        <p:spPr bwMode="auto">
          <a:xfrm>
            <a:off x="5302448" y="2117477"/>
            <a:ext cx="3302000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 algn="ctr">
              <a:defRPr/>
            </a:pPr>
            <a:endParaRPr lang="ko-KR" altLang="en-US" sz="1600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30" name="Line 28"/>
          <p:cNvSpPr>
            <a:spLocks noChangeShapeType="1"/>
          </p:cNvSpPr>
          <p:nvPr/>
        </p:nvSpPr>
        <p:spPr bwMode="auto">
          <a:xfrm>
            <a:off x="8469510" y="2793752"/>
            <a:ext cx="0" cy="11318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ko-KR" altLang="en-US" sz="1600">
              <a:solidFill>
                <a:schemeClr val="accent2">
                  <a:lumMod val="75000"/>
                </a:schemeClr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32" name="AutoShape 13"/>
          <p:cNvSpPr>
            <a:spLocks noChangeArrowheads="1"/>
          </p:cNvSpPr>
          <p:nvPr/>
        </p:nvSpPr>
        <p:spPr bwMode="auto">
          <a:xfrm>
            <a:off x="2220763" y="4399264"/>
            <a:ext cx="1584176" cy="850226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en-US" altLang="ko-KR" sz="1600" dirty="0">
                <a:solidFill>
                  <a:schemeClr val="accent2">
                    <a:lumMod val="75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1</a:t>
            </a:r>
            <a:r>
              <a:rPr lang="en-US" altLang="ko-KR" sz="1600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/2~</a:t>
            </a:r>
            <a:r>
              <a:rPr lang="en-US" altLang="ko-KR" sz="1600" dirty="0" smtClean="0">
                <a:solidFill>
                  <a:schemeClr val="accent2">
                    <a:lumMod val="75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1/3 </a:t>
            </a:r>
          </a:p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1600" dirty="0" smtClean="0">
                <a:solidFill>
                  <a:schemeClr val="accent2">
                    <a:lumMod val="75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차등 지원</a:t>
            </a:r>
            <a:endParaRPr lang="ko-KR" altLang="en-US" sz="1600" dirty="0">
              <a:solidFill>
                <a:schemeClr val="accent2">
                  <a:lumMod val="75000"/>
                </a:schemeClr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33" name="AutoShape 13"/>
          <p:cNvSpPr>
            <a:spLocks noChangeArrowheads="1"/>
          </p:cNvSpPr>
          <p:nvPr/>
        </p:nvSpPr>
        <p:spPr bwMode="auto">
          <a:xfrm>
            <a:off x="3808289" y="4388775"/>
            <a:ext cx="1580826" cy="850226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en-US" altLang="ko-KR" sz="1600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1/2 </a:t>
            </a:r>
            <a:r>
              <a:rPr lang="ko-KR" altLang="en-US" sz="1600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지원</a:t>
            </a:r>
            <a:endParaRPr lang="ko-KR" altLang="en-US" sz="1600" dirty="0">
              <a:solidFill>
                <a:schemeClr val="accent2">
                  <a:lumMod val="75000"/>
                </a:schemeClr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34" name="AutoShape 13"/>
          <p:cNvSpPr>
            <a:spLocks noChangeArrowheads="1"/>
          </p:cNvSpPr>
          <p:nvPr/>
        </p:nvSpPr>
        <p:spPr bwMode="auto">
          <a:xfrm>
            <a:off x="3804939" y="3925640"/>
            <a:ext cx="1584176" cy="459754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en-US" altLang="ko-KR" sz="1600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4~12</a:t>
            </a:r>
            <a:r>
              <a:rPr lang="ko-KR" altLang="en-US" sz="1600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월</a:t>
            </a:r>
            <a:endParaRPr lang="ko-KR" altLang="en-US" sz="1600" dirty="0">
              <a:solidFill>
                <a:schemeClr val="accent2">
                  <a:lumMod val="75000"/>
                </a:schemeClr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35" name="AutoShape 19"/>
          <p:cNvSpPr>
            <a:spLocks noChangeArrowheads="1"/>
          </p:cNvSpPr>
          <p:nvPr/>
        </p:nvSpPr>
        <p:spPr bwMode="auto">
          <a:xfrm>
            <a:off x="5389115" y="2060848"/>
            <a:ext cx="3153717" cy="6477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en-US" altLang="ko-K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2014</a:t>
            </a:r>
            <a:r>
              <a:rPr lang="ko-KR" altLang="en-US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년도</a:t>
            </a:r>
          </a:p>
        </p:txBody>
      </p:sp>
      <p:sp>
        <p:nvSpPr>
          <p:cNvPr id="31" name="Rectangle 28"/>
          <p:cNvSpPr>
            <a:spLocks noChangeArrowheads="1"/>
          </p:cNvSpPr>
          <p:nvPr/>
        </p:nvSpPr>
        <p:spPr bwMode="auto">
          <a:xfrm>
            <a:off x="755576" y="5445225"/>
            <a:ext cx="7704856" cy="78483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285750" indent="-285750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월평균보수 </a:t>
            </a:r>
            <a:r>
              <a:rPr lang="en-US" altLang="ko-KR" dirty="0" smtClean="0">
                <a:solidFill>
                  <a:schemeClr val="accent2"/>
                </a:solidFill>
                <a:latin typeface="+mj-ea"/>
                <a:ea typeface="+mj-ea"/>
              </a:rPr>
              <a:t>= (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지원금 지급신청 당시 기재한 보수총액 </a:t>
            </a:r>
            <a:r>
              <a:rPr lang="en-US" altLang="ko-KR" dirty="0" smtClean="0">
                <a:solidFill>
                  <a:schemeClr val="accent2"/>
                </a:solidFill>
                <a:latin typeface="+mj-ea"/>
                <a:ea typeface="+mj-ea"/>
              </a:rPr>
              <a:t>/ 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해당연도 근무</a:t>
            </a:r>
            <a:endParaRPr lang="en-US" altLang="ko-KR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dirty="0" smtClean="0">
                <a:solidFill>
                  <a:schemeClr val="accent2"/>
                </a:solidFill>
                <a:latin typeface="+mj-ea"/>
                <a:ea typeface="+mj-ea"/>
              </a:rPr>
              <a:t>                        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일수</a:t>
            </a:r>
            <a:r>
              <a:rPr lang="en-US" altLang="ko-KR" dirty="0" smtClean="0">
                <a:solidFill>
                  <a:schemeClr val="accent2"/>
                </a:solidFill>
                <a:latin typeface="+mj-ea"/>
                <a:ea typeface="+mj-ea"/>
              </a:rPr>
              <a:t>)*30</a:t>
            </a:r>
            <a:endParaRPr lang="en-US" altLang="ko-KR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047988235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건설업 사회보험료 지원사업 </a:t>
            </a:r>
            <a:endParaRPr lang="ko-KR" altLang="en-US" sz="2400" dirty="0" smtClean="0"/>
          </a:p>
        </p:txBody>
      </p:sp>
      <p:pic>
        <p:nvPicPr>
          <p:cNvPr id="24579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340768"/>
            <a:ext cx="8050509" cy="40011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지원절차</a:t>
            </a:r>
            <a:endParaRPr lang="en-US" altLang="ko-KR" sz="2000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59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endParaRPr lang="ko-KR" altLang="en-US"/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5389114" y="3925640"/>
            <a:ext cx="3153717" cy="132385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1600" dirty="0" err="1">
                <a:solidFill>
                  <a:schemeClr val="accent2">
                    <a:lumMod val="75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공사종료후</a:t>
            </a:r>
            <a:r>
              <a:rPr lang="ko-KR" altLang="en-US" sz="1600" dirty="0">
                <a:solidFill>
                  <a:schemeClr val="accent2">
                    <a:lumMod val="75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endParaRPr lang="en-US" altLang="ko-KR" sz="1600" dirty="0">
              <a:solidFill>
                <a:schemeClr val="accent2">
                  <a:lumMod val="75000"/>
                </a:schemeClr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1600" dirty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다음달 </a:t>
            </a:r>
            <a:r>
              <a:rPr lang="en-US" altLang="ko-KR" sz="1600" dirty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15</a:t>
            </a:r>
            <a:r>
              <a:rPr lang="ko-KR" altLang="en-US" sz="1600" dirty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일</a:t>
            </a:r>
            <a:r>
              <a:rPr lang="en-US" altLang="ko-KR" sz="1600" dirty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~</a:t>
            </a:r>
            <a:r>
              <a:rPr lang="ko-KR" altLang="en-US" sz="1600" dirty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말일</a:t>
            </a:r>
          </a:p>
        </p:txBody>
      </p:sp>
      <p:sp>
        <p:nvSpPr>
          <p:cNvPr id="15" name="AutoShape 13"/>
          <p:cNvSpPr>
            <a:spLocks noChangeArrowheads="1"/>
          </p:cNvSpPr>
          <p:nvPr/>
        </p:nvSpPr>
        <p:spPr bwMode="auto">
          <a:xfrm>
            <a:off x="2220762" y="3925640"/>
            <a:ext cx="3168351" cy="132385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1600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다음연도 </a:t>
            </a:r>
            <a:r>
              <a:rPr lang="en-US" altLang="ko-KR" sz="1600" dirty="0" smtClean="0">
                <a:solidFill>
                  <a:srgbClr val="FF0000"/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4.10.~4.30.</a:t>
            </a:r>
            <a:endParaRPr lang="ko-KR" altLang="en-US" sz="1600" dirty="0">
              <a:solidFill>
                <a:srgbClr val="FF0000"/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6" name="AutoShape 14"/>
          <p:cNvSpPr>
            <a:spLocks noChangeArrowheads="1"/>
          </p:cNvSpPr>
          <p:nvPr/>
        </p:nvSpPr>
        <p:spPr bwMode="auto">
          <a:xfrm>
            <a:off x="506610" y="3953346"/>
            <a:ext cx="1728788" cy="1296144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지원금 </a:t>
            </a:r>
            <a:endParaRPr lang="en-US" altLang="ko-KR" sz="16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지급신청</a:t>
            </a:r>
            <a:endParaRPr lang="en-US" altLang="ko-KR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17" name="AutoShape 15"/>
          <p:cNvSpPr>
            <a:spLocks noChangeArrowheads="1"/>
          </p:cNvSpPr>
          <p:nvPr/>
        </p:nvSpPr>
        <p:spPr bwMode="auto">
          <a:xfrm>
            <a:off x="5403154" y="2656780"/>
            <a:ext cx="3139678" cy="12688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1600" dirty="0" err="1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착공후</a:t>
            </a:r>
            <a:r>
              <a:rPr lang="ko-KR" altLang="en-US" sz="1600" dirty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en-US" altLang="ko-KR" sz="1600" dirty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30</a:t>
            </a:r>
            <a:r>
              <a:rPr lang="ko-KR" altLang="en-US" sz="1600" dirty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일 이내</a:t>
            </a:r>
            <a:endParaRPr lang="en-US" altLang="ko-KR" sz="1600" dirty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1600" dirty="0">
                <a:solidFill>
                  <a:schemeClr val="accent2">
                    <a:lumMod val="75000"/>
                  </a:schemeClr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공사기간 전체에 대해 지원</a:t>
            </a:r>
          </a:p>
        </p:txBody>
      </p:sp>
      <p:sp>
        <p:nvSpPr>
          <p:cNvPr id="18" name="AutoShape 16"/>
          <p:cNvSpPr>
            <a:spLocks noChangeArrowheads="1"/>
          </p:cNvSpPr>
          <p:nvPr/>
        </p:nvSpPr>
        <p:spPr bwMode="auto">
          <a:xfrm>
            <a:off x="2220763" y="2656780"/>
            <a:ext cx="3168352" cy="12688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1600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별도신청기한 없으며</a:t>
            </a:r>
            <a:r>
              <a:rPr lang="en-US" altLang="ko-KR" sz="1600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, </a:t>
            </a:r>
          </a:p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1600" dirty="0" err="1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확인신청일부터</a:t>
            </a:r>
            <a:r>
              <a:rPr lang="ko-KR" altLang="en-US" sz="1600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 </a:t>
            </a:r>
            <a:r>
              <a:rPr lang="ko-KR" altLang="en-US" sz="1600" dirty="0" err="1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연도말까지</a:t>
            </a:r>
            <a:r>
              <a:rPr lang="ko-KR" altLang="en-US" sz="1600" dirty="0" smtClean="0">
                <a:solidFill>
                  <a:schemeClr val="accent2">
                    <a:lumMod val="75000"/>
                  </a:schemeClr>
                </a:solidFill>
                <a:effectLst/>
                <a:latin typeface="MD아트체" panose="02020603020101020101" pitchFamily="18" charset="-127"/>
                <a:ea typeface="MD아트체" panose="02020603020101020101" pitchFamily="18" charset="-127"/>
              </a:rPr>
              <a:t> 지원</a:t>
            </a:r>
            <a:endParaRPr lang="ko-KR" altLang="en-US" sz="1600" dirty="0">
              <a:solidFill>
                <a:schemeClr val="accent2">
                  <a:lumMod val="75000"/>
                </a:schemeClr>
              </a:solidFill>
              <a:effectLst/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0" name="AutoShape 17"/>
          <p:cNvSpPr>
            <a:spLocks noChangeArrowheads="1"/>
          </p:cNvSpPr>
          <p:nvPr/>
        </p:nvSpPr>
        <p:spPr bwMode="auto">
          <a:xfrm>
            <a:off x="506609" y="2656780"/>
            <a:ext cx="1728788" cy="126886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50000">
                <a:srgbClr val="FFCC99"/>
              </a:gs>
              <a:gs pos="100000">
                <a:schemeClr val="bg1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ko-KR" altLang="en-US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지원사업장 확인신청</a:t>
            </a:r>
            <a:endParaRPr lang="ko-KR" altLang="en-US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2" name="AutoShape 19"/>
          <p:cNvSpPr>
            <a:spLocks noChangeArrowheads="1"/>
          </p:cNvSpPr>
          <p:nvPr/>
        </p:nvSpPr>
        <p:spPr bwMode="auto">
          <a:xfrm>
            <a:off x="2235398" y="2060848"/>
            <a:ext cx="3153717" cy="6477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r>
              <a:rPr lang="ko-KR" altLang="en-US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본사</a:t>
            </a:r>
            <a:endParaRPr lang="ko-KR" altLang="en-US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3" name="AutoShape 20"/>
          <p:cNvSpPr>
            <a:spLocks noChangeArrowheads="1"/>
          </p:cNvSpPr>
          <p:nvPr/>
        </p:nvSpPr>
        <p:spPr bwMode="auto">
          <a:xfrm>
            <a:off x="506610" y="2060848"/>
            <a:ext cx="1728787" cy="6477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구 분</a:t>
            </a:r>
          </a:p>
        </p:txBody>
      </p:sp>
      <p:sp>
        <p:nvSpPr>
          <p:cNvPr id="24" name="Line 21"/>
          <p:cNvSpPr>
            <a:spLocks noChangeShapeType="1"/>
          </p:cNvSpPr>
          <p:nvPr/>
        </p:nvSpPr>
        <p:spPr bwMode="auto">
          <a:xfrm>
            <a:off x="563761" y="2117477"/>
            <a:ext cx="1241782" cy="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 wrap="square">
            <a:spAutoFit/>
            <a:flatTx/>
          </a:bodyPr>
          <a:lstStyle/>
          <a:p>
            <a:pPr algn="ctr">
              <a:defRPr/>
            </a:pPr>
            <a:endParaRPr lang="ko-KR" altLang="en-US" sz="1600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5" name="Line 23"/>
          <p:cNvSpPr>
            <a:spLocks noChangeShapeType="1"/>
          </p:cNvSpPr>
          <p:nvPr/>
        </p:nvSpPr>
        <p:spPr bwMode="auto">
          <a:xfrm>
            <a:off x="506610" y="2117477"/>
            <a:ext cx="0" cy="64770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 algn="ctr">
              <a:defRPr/>
            </a:pPr>
            <a:endParaRPr lang="ko-KR" altLang="en-US" sz="160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6" name="Line 24"/>
          <p:cNvSpPr>
            <a:spLocks noChangeShapeType="1"/>
          </p:cNvSpPr>
          <p:nvPr/>
        </p:nvSpPr>
        <p:spPr bwMode="auto">
          <a:xfrm>
            <a:off x="8469510" y="2117477"/>
            <a:ext cx="0" cy="647700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 algn="ctr">
              <a:defRPr/>
            </a:pPr>
            <a:endParaRPr lang="ko-KR" altLang="en-US" sz="1600">
              <a:solidFill>
                <a:srgbClr val="7030A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>
            <a:off x="2235398" y="2117477"/>
            <a:ext cx="3087687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 algn="ctr">
              <a:defRPr/>
            </a:pPr>
            <a:endParaRPr lang="ko-KR" altLang="en-US" sz="1600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8" name="Line 26"/>
          <p:cNvSpPr>
            <a:spLocks noChangeShapeType="1"/>
          </p:cNvSpPr>
          <p:nvPr/>
        </p:nvSpPr>
        <p:spPr bwMode="auto">
          <a:xfrm>
            <a:off x="506610" y="2793752"/>
            <a:ext cx="0" cy="11318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ko-KR" altLang="en-US" sz="1600">
              <a:solidFill>
                <a:schemeClr val="accent2">
                  <a:lumMod val="75000"/>
                </a:schemeClr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29" name="Line 27"/>
          <p:cNvSpPr>
            <a:spLocks noChangeShapeType="1"/>
          </p:cNvSpPr>
          <p:nvPr/>
        </p:nvSpPr>
        <p:spPr bwMode="auto">
          <a:xfrm>
            <a:off x="5302448" y="2117477"/>
            <a:ext cx="3302000" cy="15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Plastic">
            <a:bevelT w="13500" h="13500" prst="angle"/>
            <a:bevelB w="13500" h="13500" prst="angle"/>
            <a:extrusionClr>
              <a:srgbClr val="FF3399"/>
            </a:extrusionClr>
          </a:sp3d>
        </p:spPr>
        <p:txBody>
          <a:bodyPr>
            <a:spAutoFit/>
            <a:flatTx/>
          </a:bodyPr>
          <a:lstStyle/>
          <a:p>
            <a:pPr algn="ctr">
              <a:defRPr/>
            </a:pPr>
            <a:endParaRPr lang="ko-KR" altLang="en-US" sz="1600" b="1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30" name="Line 28"/>
          <p:cNvSpPr>
            <a:spLocks noChangeShapeType="1"/>
          </p:cNvSpPr>
          <p:nvPr/>
        </p:nvSpPr>
        <p:spPr bwMode="auto">
          <a:xfrm>
            <a:off x="8469510" y="2793752"/>
            <a:ext cx="0" cy="1131888"/>
          </a:xfrm>
          <a:prstGeom prst="line">
            <a:avLst/>
          </a:prstGeom>
          <a:noFill/>
          <a:ln w="28575" cap="sq">
            <a:noFill/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endParaRPr lang="ko-KR" altLang="en-US" sz="1600">
              <a:solidFill>
                <a:schemeClr val="accent2">
                  <a:lumMod val="75000"/>
                </a:schemeClr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35" name="AutoShape 19"/>
          <p:cNvSpPr>
            <a:spLocks noChangeArrowheads="1"/>
          </p:cNvSpPr>
          <p:nvPr/>
        </p:nvSpPr>
        <p:spPr bwMode="auto">
          <a:xfrm>
            <a:off x="5389115" y="2060848"/>
            <a:ext cx="3153717" cy="6477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FF9966"/>
              </a:gs>
              <a:gs pos="50000">
                <a:schemeClr val="bg1"/>
              </a:gs>
              <a:gs pos="100000">
                <a:srgbClr val="FF9966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00000"/>
              </a:lnSpc>
              <a:spcBef>
                <a:spcPct val="20000"/>
              </a:spcBef>
              <a:defRPr/>
            </a:pPr>
            <a:r>
              <a:rPr lang="ko-KR" altLang="en-US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D아트체" panose="02020603020101020101" pitchFamily="18" charset="-127"/>
                <a:ea typeface="MD아트체" panose="02020603020101020101" pitchFamily="18" charset="-127"/>
              </a:rPr>
              <a:t>현장</a:t>
            </a:r>
            <a:endParaRPr lang="ko-KR" altLang="en-US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  <p:sp>
        <p:nvSpPr>
          <p:cNvPr id="31" name="Rectangle 28"/>
          <p:cNvSpPr>
            <a:spLocks noChangeArrowheads="1"/>
          </p:cNvSpPr>
          <p:nvPr/>
        </p:nvSpPr>
        <p:spPr bwMode="auto">
          <a:xfrm>
            <a:off x="755576" y="5445224"/>
            <a:ext cx="7704856" cy="78483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285750" indent="-285750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건설본사의 경우 </a:t>
            </a:r>
            <a:r>
              <a:rPr lang="ko-KR" altLang="en-US" dirty="0" err="1" smtClean="0">
                <a:solidFill>
                  <a:schemeClr val="accent2"/>
                </a:solidFill>
                <a:latin typeface="+mj-ea"/>
                <a:ea typeface="+mj-ea"/>
              </a:rPr>
              <a:t>연도말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 기준 </a:t>
            </a:r>
            <a:r>
              <a:rPr lang="ko-KR" altLang="en-US" dirty="0" smtClean="0">
                <a:solidFill>
                  <a:srgbClr val="FF0000"/>
                </a:solidFill>
                <a:latin typeface="+mj-ea"/>
                <a:ea typeface="+mj-ea"/>
              </a:rPr>
              <a:t>지원기간의 월평균 가입자수가 </a:t>
            </a:r>
            <a:r>
              <a:rPr lang="en-US" altLang="ko-KR" dirty="0" smtClean="0">
                <a:solidFill>
                  <a:srgbClr val="FF0000"/>
                </a:solidFill>
                <a:latin typeface="+mj-ea"/>
                <a:ea typeface="+mj-ea"/>
              </a:rPr>
              <a:t>10</a:t>
            </a:r>
            <a:r>
              <a:rPr lang="ko-KR" altLang="en-US" dirty="0" smtClean="0">
                <a:solidFill>
                  <a:srgbClr val="FF0000"/>
                </a:solidFill>
                <a:latin typeface="+mj-ea"/>
                <a:ea typeface="+mj-ea"/>
              </a:rPr>
              <a:t>명 </a:t>
            </a:r>
            <a:r>
              <a:rPr lang="en-US" altLang="ko-KR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endParaRPr lang="en-US" altLang="ko-KR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dirty="0">
                <a:solidFill>
                  <a:schemeClr val="accent2"/>
                </a:solidFill>
                <a:latin typeface="+mj-ea"/>
                <a:ea typeface="+mj-ea"/>
              </a:rPr>
              <a:t> </a:t>
            </a:r>
            <a:r>
              <a:rPr lang="en-US" altLang="ko-KR" dirty="0" smtClean="0">
                <a:solidFill>
                  <a:schemeClr val="accent2"/>
                </a:solidFill>
                <a:latin typeface="+mj-ea"/>
                <a:ea typeface="+mj-ea"/>
              </a:rPr>
              <a:t>   </a:t>
            </a:r>
            <a:r>
              <a:rPr lang="ko-KR" altLang="en-US" dirty="0" smtClean="0">
                <a:solidFill>
                  <a:srgbClr val="FF0000"/>
                </a:solidFill>
                <a:latin typeface="+mj-ea"/>
                <a:ea typeface="+mj-ea"/>
              </a:rPr>
              <a:t>미만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일 경우 다음연도 </a:t>
            </a:r>
            <a:r>
              <a:rPr lang="ko-KR" altLang="en-US" dirty="0" smtClean="0">
                <a:solidFill>
                  <a:srgbClr val="FF0000"/>
                </a:solidFill>
                <a:latin typeface="+mj-ea"/>
                <a:ea typeface="+mj-ea"/>
              </a:rPr>
              <a:t>계속 지원</a:t>
            </a:r>
            <a:r>
              <a:rPr lang="en-US" altLang="ko-KR" dirty="0" smtClean="0">
                <a:solidFill>
                  <a:schemeClr val="accent2"/>
                </a:solidFill>
                <a:latin typeface="+mj-ea"/>
                <a:ea typeface="+mj-ea"/>
              </a:rPr>
              <a:t>(</a:t>
            </a:r>
            <a:r>
              <a:rPr lang="ko-KR" altLang="en-US" dirty="0" smtClean="0">
                <a:solidFill>
                  <a:schemeClr val="accent2"/>
                </a:solidFill>
                <a:latin typeface="+mj-ea"/>
                <a:ea typeface="+mj-ea"/>
              </a:rPr>
              <a:t>확인신청 불필요</a:t>
            </a:r>
            <a:r>
              <a:rPr lang="en-US" altLang="ko-KR" dirty="0" smtClean="0">
                <a:solidFill>
                  <a:schemeClr val="accent2"/>
                </a:solidFill>
                <a:latin typeface="+mj-ea"/>
                <a:ea typeface="+mj-ea"/>
              </a:rPr>
              <a:t>)</a:t>
            </a:r>
            <a:endParaRPr lang="en-US" altLang="ko-KR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48529703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건설업 사회보험료 지원사업 </a:t>
            </a:r>
            <a:endParaRPr lang="ko-KR" altLang="en-US" sz="2400" dirty="0" smtClean="0"/>
          </a:p>
        </p:txBody>
      </p:sp>
      <p:sp>
        <p:nvSpPr>
          <p:cNvPr id="5" name="Rectangle 28"/>
          <p:cNvSpPr>
            <a:spLocks noChangeArrowheads="1"/>
          </p:cNvSpPr>
          <p:nvPr/>
        </p:nvSpPr>
        <p:spPr bwMode="auto">
          <a:xfrm>
            <a:off x="477761" y="1457489"/>
            <a:ext cx="8126687" cy="1323439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지원금 지급 조건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-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본사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다음연도 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3.31.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까지 확정보험료 </a:t>
            </a:r>
            <a:r>
              <a:rPr lang="ko-KR" altLang="en-US" sz="2000" dirty="0" err="1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신고ㆍ납</a:t>
            </a:r>
            <a:r>
              <a:rPr lang="ko-KR" altLang="en-US" sz="2000" dirty="0" err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부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완납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현장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공사종료일 기준 </a:t>
            </a:r>
            <a:r>
              <a:rPr lang="ko-KR" altLang="en-US" sz="2000" dirty="0" err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개산보험료</a:t>
            </a:r>
            <a:r>
              <a:rPr lang="ko-KR" altLang="en-US" sz="20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err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신고ㆍ납부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완납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2000" dirty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Rectangle 28"/>
          <p:cNvSpPr>
            <a:spLocks noChangeArrowheads="1"/>
          </p:cNvSpPr>
          <p:nvPr/>
        </p:nvSpPr>
        <p:spPr bwMode="auto">
          <a:xfrm>
            <a:off x="477761" y="3299792"/>
            <a:ext cx="8126687" cy="270843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지원금 산정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-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본사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지원금 지급신청서에 기재된 보수총액을 기준으로 월평균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            보수를 산정하여 지원대상 결정 후 지원금 산정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          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※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피보험자 지연 </a:t>
            </a:r>
            <a:r>
              <a:rPr lang="ko-KR" altLang="en-US" sz="2000" dirty="0" err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신고시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신고일부터 지원액 산정</a:t>
            </a:r>
            <a:endParaRPr lang="en-US" altLang="ko-KR" sz="20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현장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법정신고기한 내 근로내용 확인신고서를 제출한 경우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에 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         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한하여 월별 보수총액으로 지원금 산정</a:t>
            </a:r>
            <a:endParaRPr lang="en-US" altLang="ko-KR" sz="2000" dirty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3134999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건설업 사회보험료 지원사업 </a:t>
            </a:r>
            <a:endParaRPr lang="ko-KR" altLang="en-US" sz="2400" dirty="0" smtClean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477761" y="1427872"/>
            <a:ext cx="8270703" cy="178510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지원제한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-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지원대상자 보수총액의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합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이 도급금액에 노무비율을 곱하여 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산정한 보수총액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본사의 경우는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확정보수총액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보다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큰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경우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는 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전액 </a:t>
            </a:r>
            <a:r>
              <a:rPr lang="ko-KR" altLang="en-US" sz="2000" dirty="0" err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미지원</a:t>
            </a:r>
            <a:endParaRPr lang="en-US" altLang="ko-KR" sz="20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Rectangle 28"/>
          <p:cNvSpPr>
            <a:spLocks noChangeArrowheads="1"/>
          </p:cNvSpPr>
          <p:nvPr/>
        </p:nvSpPr>
        <p:spPr bwMode="auto">
          <a:xfrm>
            <a:off x="477761" y="3746936"/>
            <a:ext cx="8270703" cy="1323439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지원금 환수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-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지원금 지급 후 지원요건을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미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충족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한 것으로 밝혀질 경우 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전액 환수</a:t>
            </a:r>
            <a:endParaRPr lang="en-US" altLang="ko-KR" sz="20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6936440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22334" t="45322" r="48093" b="24463"/>
          <a:stretch>
            <a:fillRect/>
          </a:stretch>
        </p:blipFill>
        <p:spPr bwMode="auto">
          <a:xfrm>
            <a:off x="6588224" y="3362150"/>
            <a:ext cx="1584176" cy="2299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619250" y="2562225"/>
            <a:ext cx="619283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571500" indent="-571500" eaLnBrk="1" hangingPunct="1">
              <a:spcBef>
                <a:spcPct val="50000"/>
              </a:spcBef>
              <a:buFont typeface="+mj-lt"/>
              <a:buAutoNum type="romanUcPeriod" startAt="6"/>
            </a:pPr>
            <a:r>
              <a:rPr lang="ko-KR" altLang="en-US" sz="3200" dirty="0" err="1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상용형</a:t>
            </a:r>
            <a:r>
              <a:rPr lang="ko-KR" altLang="en-US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3200" dirty="0" err="1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시간선택제</a:t>
            </a:r>
            <a:r>
              <a:rPr lang="ko-KR" altLang="en-US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 일자리 </a:t>
            </a:r>
            <a:endParaRPr lang="en-US" altLang="ko-KR" sz="3200" dirty="0" smtClean="0">
              <a:solidFill>
                <a:srgbClr val="6600CC"/>
              </a:solidFill>
              <a:latin typeface="HY헤드라인M" pitchFamily="18" charset="-127"/>
              <a:ea typeface="HY헤드라인M" pitchFamily="18" charset="-127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ko-KR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    </a:t>
            </a:r>
            <a:r>
              <a:rPr lang="ko-KR" altLang="en-US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사회보험료 지원사업</a:t>
            </a:r>
            <a:endParaRPr lang="ko-KR" altLang="en-US" sz="3200" dirty="0">
              <a:solidFill>
                <a:srgbClr val="6600CC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8728025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spc="-300" dirty="0" err="1" smtClean="0"/>
              <a:t>시간선택제</a:t>
            </a:r>
            <a:r>
              <a:rPr lang="ko-KR" altLang="en-US" sz="2800" spc="-300" dirty="0" smtClean="0"/>
              <a:t> 일자리 사회보험료 지원사업</a:t>
            </a:r>
            <a:endParaRPr lang="ko-KR" altLang="en-US" sz="2400" spc="-300" dirty="0" smtClean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477761" y="1385481"/>
            <a:ext cx="8270703" cy="1323439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지원대상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err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시간선택제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일자리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를 새롭게 창출한 중소기업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고용보험법 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시행령 제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12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조에 따른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우선지원 대상기업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의 사업주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Rectangle 28"/>
          <p:cNvSpPr>
            <a:spLocks noChangeArrowheads="1"/>
          </p:cNvSpPr>
          <p:nvPr/>
        </p:nvSpPr>
        <p:spPr bwMode="auto">
          <a:xfrm>
            <a:off x="477761" y="2852936"/>
            <a:ext cx="8270703" cy="86177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지원내용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-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시간선택제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근로자 고용보험료의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사업주 </a:t>
            </a:r>
            <a:r>
              <a:rPr lang="ko-KR" altLang="en-US" sz="2000" dirty="0" err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부담분</a:t>
            </a:r>
            <a:endParaRPr lang="en-US" altLang="ko-KR" sz="20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Rectangle 28"/>
          <p:cNvSpPr>
            <a:spLocks noChangeArrowheads="1"/>
          </p:cNvSpPr>
          <p:nvPr/>
        </p:nvSpPr>
        <p:spPr bwMode="auto">
          <a:xfrm>
            <a:off x="467544" y="3861048"/>
            <a:ext cx="8270703" cy="86177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지원기간</a:t>
            </a:r>
            <a:endParaRPr lang="ko-KR" altLang="en-US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-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지원대상 근로자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채용일로부터 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년간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(2017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년까지 한시 사업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200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Rectangle 28"/>
          <p:cNvSpPr>
            <a:spLocks noChangeArrowheads="1"/>
          </p:cNvSpPr>
          <p:nvPr/>
        </p:nvSpPr>
        <p:spPr bwMode="auto">
          <a:xfrm>
            <a:off x="467544" y="4869160"/>
            <a:ext cx="8270703" cy="1323439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신청서 접수기간 </a:t>
            </a:r>
            <a:r>
              <a:rPr lang="en-US" altLang="ko-K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:‘14.4.1.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이후</a:t>
            </a:r>
            <a:endParaRPr lang="ko-KR" altLang="en-US" sz="20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- </a:t>
            </a:r>
            <a:r>
              <a:rPr lang="ko-KR" altLang="en-US" sz="2000" spc="-15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근로자 신규 채용일 이후 </a:t>
            </a:r>
            <a:r>
              <a:rPr lang="en-US" altLang="ko-KR" sz="2000" spc="-15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sz="2000" spc="-15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개월</a:t>
            </a:r>
            <a:r>
              <a:rPr lang="ko-KR" altLang="en-US" sz="2000" spc="-15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이 </a:t>
            </a:r>
            <a:r>
              <a:rPr lang="ko-KR" altLang="en-US" sz="2000" spc="-15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경과된 날</a:t>
            </a:r>
            <a:r>
              <a:rPr lang="en-US" altLang="ko-KR" sz="2000" spc="-15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spc="-15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신청요건 충족일</a:t>
            </a:r>
            <a:r>
              <a:rPr lang="en-US" altLang="ko-KR" sz="2000" spc="-15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spc="-15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부터 </a:t>
            </a:r>
            <a:r>
              <a:rPr lang="en-US" altLang="ko-KR" sz="2000" spc="-15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2000" spc="-15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년 </a:t>
            </a:r>
            <a:endParaRPr lang="en-US" altLang="ko-KR" sz="2000" spc="-15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spc="-15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spc="-15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       </a:t>
            </a:r>
            <a:r>
              <a:rPr lang="ko-KR" altLang="en-US" sz="2000" spc="-15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이내</a:t>
            </a:r>
            <a:endParaRPr lang="en-US" altLang="ko-KR" sz="2000" spc="-15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4883570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spc="-300" dirty="0" err="1" smtClean="0"/>
              <a:t>시간선택제</a:t>
            </a:r>
            <a:r>
              <a:rPr lang="ko-KR" altLang="en-US" sz="2800" spc="-300" dirty="0" smtClean="0"/>
              <a:t> 일자리 사회보험료 지원사업</a:t>
            </a:r>
            <a:endParaRPr lang="ko-KR" altLang="en-US" sz="2400" spc="-300" dirty="0" smtClean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477761" y="1427873"/>
            <a:ext cx="8270703" cy="178510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지원요건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-</a:t>
            </a:r>
            <a:r>
              <a:rPr lang="en-US" altLang="ko-KR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‘14.1.1.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이후 </a:t>
            </a:r>
            <a:r>
              <a:rPr lang="ko-KR" altLang="en-US" sz="2000" dirty="0" err="1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시간선택제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근로자를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신규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채용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한 사업주로서 고용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  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보험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국민연금 등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대 사회보험에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가입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하고 지원대상 보험료를  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  </a:t>
            </a:r>
            <a:r>
              <a:rPr lang="ko-KR" altLang="en-US" sz="200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납부</a:t>
            </a:r>
            <a:r>
              <a:rPr lang="ko-KR" altLang="en-US" sz="200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한 사업주</a:t>
            </a:r>
            <a:endParaRPr lang="en-US" altLang="ko-KR" sz="2000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683568" y="4108533"/>
            <a:ext cx="2620686" cy="408623"/>
          </a:xfrm>
          <a:prstGeom prst="round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b="1" dirty="0" err="1" smtClean="0">
                <a:solidFill>
                  <a:schemeClr val="accent4"/>
                </a:solidFill>
                <a:latin typeface="+mj-ea"/>
                <a:ea typeface="+mj-ea"/>
              </a:rPr>
              <a:t>시간선택제</a:t>
            </a:r>
            <a:r>
              <a:rPr lang="ko-KR" altLang="en-US" b="1" dirty="0" smtClean="0">
                <a:solidFill>
                  <a:schemeClr val="accent4"/>
                </a:solidFill>
                <a:latin typeface="+mj-ea"/>
                <a:ea typeface="+mj-ea"/>
              </a:rPr>
              <a:t> 근로자 요건</a:t>
            </a:r>
            <a:endParaRPr lang="ko-KR" altLang="en-US" b="1" dirty="0">
              <a:solidFill>
                <a:schemeClr val="accent4"/>
              </a:solidFill>
              <a:latin typeface="+mj-ea"/>
              <a:ea typeface="+mj-ea"/>
            </a:endParaRPr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3635896" y="3495602"/>
            <a:ext cx="4968552" cy="1634490"/>
          </a:xfrm>
          <a:prstGeom prst="round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rtlCol="0" anchor="ctr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근로계약기간의 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정함이 없거나 </a:t>
            </a:r>
            <a:r>
              <a:rPr lang="en-US" altLang="ko-KR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1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년 이상</a:t>
            </a:r>
            <a:endParaRPr lang="en-US" altLang="ko-KR" b="1" dirty="0" smtClean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소정근로시간이  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주</a:t>
            </a:r>
            <a:r>
              <a:rPr lang="en-US" altLang="ko-KR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15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시간</a:t>
            </a:r>
            <a:r>
              <a:rPr lang="en-US" altLang="ko-KR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~30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시간</a:t>
            </a:r>
            <a:endParaRPr lang="en-US" altLang="ko-KR" b="1" dirty="0" smtClean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  <a:p>
            <a:pPr marL="285750" indent="-285750">
              <a:buFontTx/>
              <a:buChar char="-"/>
            </a:pPr>
            <a:r>
              <a:rPr lang="ko-KR" altLang="en-US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임금수준이 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최저임금의 </a:t>
            </a:r>
            <a:r>
              <a:rPr lang="en-US" altLang="ko-KR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130%~300%</a:t>
            </a:r>
          </a:p>
          <a:p>
            <a:pPr marL="285750" indent="-285750">
              <a:buFontTx/>
              <a:buChar char="-"/>
            </a:pPr>
            <a:r>
              <a:rPr lang="ko-KR" altLang="en-US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근로조건이 전일제 근로자와 </a:t>
            </a:r>
            <a:r>
              <a:rPr lang="ko-KR" altLang="en-US" b="1" dirty="0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차별이 </a:t>
            </a:r>
            <a:r>
              <a:rPr lang="ko-KR" altLang="en-US" b="1" dirty="0" err="1" smtClean="0">
                <a:solidFill>
                  <a:srgbClr val="FF0000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없을것</a:t>
            </a:r>
            <a:r>
              <a:rPr lang="en-US" altLang="ko-KR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(</a:t>
            </a:r>
            <a:r>
              <a:rPr lang="ko-KR" altLang="en-US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근로시간 비례보호의 원칙 적용</a:t>
            </a:r>
            <a:r>
              <a:rPr lang="en-US" altLang="ko-KR" b="1" dirty="0" smtClean="0">
                <a:solidFill>
                  <a:schemeClr val="accent2"/>
                </a:solidFill>
                <a:latin typeface="MD아트체" panose="02020603020101020101" pitchFamily="18" charset="-127"/>
                <a:ea typeface="MD아트체" panose="02020603020101020101" pitchFamily="18" charset="-127"/>
              </a:rPr>
              <a:t>)</a:t>
            </a:r>
            <a:endParaRPr lang="en-US" altLang="ko-KR" b="1" dirty="0" smtClean="0">
              <a:solidFill>
                <a:srgbClr val="FF0000"/>
              </a:solidFill>
              <a:latin typeface="MD아트체" panose="02020603020101020101" pitchFamily="18" charset="-127"/>
              <a:ea typeface="MD아트체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8925243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spc="-300" dirty="0" err="1" smtClean="0"/>
              <a:t>시간선택제</a:t>
            </a:r>
            <a:r>
              <a:rPr lang="ko-KR" altLang="en-US" sz="2800" spc="-300" dirty="0" smtClean="0"/>
              <a:t> 일자리 사회보험료 지원사업</a:t>
            </a:r>
            <a:endParaRPr lang="ko-KR" altLang="en-US" sz="2400" spc="-300" dirty="0" smtClean="0"/>
          </a:p>
        </p:txBody>
      </p:sp>
      <p:sp>
        <p:nvSpPr>
          <p:cNvPr id="9" name="Rectangle 28"/>
          <p:cNvSpPr>
            <a:spLocks noChangeArrowheads="1"/>
          </p:cNvSpPr>
          <p:nvPr/>
        </p:nvSpPr>
        <p:spPr bwMode="auto">
          <a:xfrm>
            <a:off x="549769" y="1394187"/>
            <a:ext cx="8270703" cy="4555093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지원제외 대상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-</a:t>
            </a:r>
            <a:r>
              <a:rPr lang="en-US" altLang="ko-KR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건설현장</a:t>
            </a:r>
            <a:r>
              <a:rPr lang="en-US" altLang="ko-KR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건설업 본사는 지원대상</a:t>
            </a:r>
            <a:r>
              <a:rPr lang="en-US" altLang="ko-KR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spcBef>
                <a:spcPct val="50000"/>
              </a:spcBef>
              <a:defRPr/>
            </a:pPr>
            <a:r>
              <a:rPr lang="en-US" altLang="ko-KR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- 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지원금 신청요건 </a:t>
            </a:r>
            <a:r>
              <a:rPr lang="ko-KR" altLang="en-US" dirty="0" err="1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충족일부터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년 이내에 지원금 신청서 </a:t>
            </a:r>
            <a:r>
              <a:rPr lang="ko-KR" altLang="en-US" dirty="0" err="1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미제출</a:t>
            </a:r>
            <a:endParaRPr lang="en-US" altLang="ko-KR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- 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해당 고용보험 및 국민연금 보험료를 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체납한 사업주</a:t>
            </a:r>
            <a:endParaRPr lang="en-US" altLang="ko-KR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외국인 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근로자</a:t>
            </a:r>
            <a:endParaRPr lang="en-US" altLang="ko-KR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- 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채용일 이후 </a:t>
            </a:r>
            <a:r>
              <a:rPr lang="en-US" altLang="ko-KR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개월 미만 근무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하고 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이직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한 근로자</a:t>
            </a:r>
            <a:endParaRPr lang="en-US" altLang="ko-KR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- 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지원대상 사업주에게 고용되기 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이전 </a:t>
            </a:r>
            <a:r>
              <a:rPr lang="en-US" altLang="ko-KR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개월 이내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에 동일 사업장에서</a:t>
            </a:r>
            <a:endParaRPr lang="en-US" altLang="ko-KR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이직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한 근로자</a:t>
            </a:r>
            <a:endParaRPr lang="en-US" altLang="ko-KR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- 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지원대상 근로자 채용 </a:t>
            </a:r>
            <a:r>
              <a:rPr lang="ko-KR" altLang="en-US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전</a:t>
            </a:r>
            <a:r>
              <a:rPr lang="en-US" altLang="ko-KR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·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후 </a:t>
            </a:r>
            <a:r>
              <a:rPr lang="en-US" altLang="ko-KR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개월 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동안 해당 사업장 소속 근로자</a:t>
            </a:r>
            <a:endParaRPr lang="en-US" altLang="ko-KR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 (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지원대상자보다 나중에 고용한 근로자 제외</a:t>
            </a:r>
            <a:r>
              <a:rPr lang="en-US" altLang="ko-KR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를 </a:t>
            </a:r>
            <a:r>
              <a:rPr lang="ko-KR" altLang="en-US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고용조정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으로 </a:t>
            </a:r>
            <a:endParaRPr lang="en-US" altLang="ko-KR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dirty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이직시킨 경우에는 감원 인원만큼 지원하지 아니함</a:t>
            </a:r>
            <a:endParaRPr lang="en-US" altLang="ko-KR" dirty="0" smtClean="0">
              <a:solidFill>
                <a:schemeClr val="accent2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47671815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4"/>
          <p:cNvSpPr txBox="1">
            <a:spLocks noChangeArrowheads="1"/>
          </p:cNvSpPr>
          <p:nvPr/>
        </p:nvSpPr>
        <p:spPr bwMode="auto">
          <a:xfrm>
            <a:off x="1619250" y="2562225"/>
            <a:ext cx="61928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ko-KR" sz="3600" b="1" dirty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Ⅶ</a:t>
            </a:r>
            <a:r>
              <a:rPr lang="en-US" altLang="ko-KR" sz="3600" b="1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3200" dirty="0" smtClean="0">
                <a:solidFill>
                  <a:srgbClr val="6600CC"/>
                </a:solidFill>
                <a:latin typeface="HY헤드라인M" pitchFamily="18" charset="-127"/>
                <a:ea typeface="HY헤드라인M" pitchFamily="18" charset="-127"/>
              </a:rPr>
              <a:t>기타사항</a:t>
            </a:r>
            <a:endParaRPr lang="en-US" altLang="ko-KR" sz="3200" dirty="0" smtClean="0">
              <a:solidFill>
                <a:srgbClr val="6600CC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22334" t="45322" r="48093" b="24463"/>
          <a:stretch>
            <a:fillRect/>
          </a:stretch>
        </p:blipFill>
        <p:spPr bwMode="auto">
          <a:xfrm>
            <a:off x="6588224" y="3362150"/>
            <a:ext cx="1584176" cy="2299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smtClean="0"/>
              <a:t>보험료 산정기준 변경 </a:t>
            </a:r>
            <a:endParaRPr lang="ko-KR" altLang="en-US" sz="2400" dirty="0" smtClean="0"/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95288" y="1414463"/>
            <a:ext cx="8640762" cy="862012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en-US" altLang="ko-KR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HY견고딕" pitchFamily="18" charset="-127"/>
                <a:cs typeface="Times New Roman" pitchFamily="18" charset="0"/>
              </a:rPr>
              <a:t>’</a:t>
            </a:r>
            <a:r>
              <a:rPr lang="en-US" altLang="ko-KR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11</a:t>
            </a:r>
            <a:r>
              <a:rPr lang="ko-KR" altLang="en-US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년부터 </a:t>
            </a:r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산재 고용보험의 보험료 산정기준이</a:t>
            </a:r>
            <a:endParaRPr lang="en-US" altLang="ko-KR" sz="2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임금</a:t>
            </a:r>
            <a:r>
              <a:rPr lang="en-US" altLang="ko-KR" sz="2000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근로기준법</a:t>
            </a:r>
            <a:r>
              <a:rPr lang="en-US" altLang="ko-KR" sz="2000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→ 보수</a:t>
            </a:r>
            <a:r>
              <a:rPr lang="en-US" altLang="ko-KR" sz="2000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소득세법의 과세대상 근로소득</a:t>
            </a:r>
            <a:r>
              <a:rPr lang="en-US" altLang="ko-KR" sz="2000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spc="-15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로</a:t>
            </a:r>
            <a:r>
              <a:rPr lang="en-US" altLang="ko-KR" sz="2000" spc="-15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spc="-15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spc="-15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변경</a:t>
            </a:r>
            <a:endParaRPr lang="en-US" altLang="ko-KR" sz="2000" spc="-15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3253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Rectangle 28"/>
          <p:cNvSpPr>
            <a:spLocks noChangeArrowheads="1"/>
          </p:cNvSpPr>
          <p:nvPr/>
        </p:nvSpPr>
        <p:spPr bwMode="auto">
          <a:xfrm>
            <a:off x="395288" y="4725640"/>
            <a:ext cx="8569325" cy="86360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보수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sz="2000" dirty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근로소득</a:t>
            </a:r>
            <a:r>
              <a:rPr lang="en-US" altLang="ko-KR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소득세법 제</a:t>
            </a:r>
            <a:r>
              <a:rPr lang="en-US" altLang="ko-KR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</a:t>
            </a:r>
            <a:r>
              <a:rPr lang="ko-KR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조</a:t>
            </a:r>
            <a:r>
              <a:rPr lang="en-US" altLang="ko-KR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–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비과세근로소득 </a:t>
            </a:r>
            <a:r>
              <a:rPr lang="en-US" altLang="ko-KR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소득세법 제</a:t>
            </a:r>
            <a:r>
              <a:rPr lang="en-US" altLang="ko-KR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12</a:t>
            </a:r>
            <a:r>
              <a:rPr lang="ko-KR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조제</a:t>
            </a:r>
            <a:r>
              <a:rPr lang="en-US" altLang="ko-KR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항</a:t>
            </a:r>
            <a:r>
              <a:rPr lang="en-US" altLang="ko-KR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  <p:sp>
        <p:nvSpPr>
          <p:cNvPr id="17" name="직사각형 16"/>
          <p:cNvSpPr/>
          <p:nvPr/>
        </p:nvSpPr>
        <p:spPr bwMode="auto">
          <a:xfrm>
            <a:off x="2843213" y="4076700"/>
            <a:ext cx="4249737" cy="9366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타원 1"/>
          <p:cNvSpPr/>
          <p:nvPr/>
        </p:nvSpPr>
        <p:spPr bwMode="auto">
          <a:xfrm>
            <a:off x="1403648" y="2636912"/>
            <a:ext cx="2088232" cy="1440160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b="1" dirty="0" smtClean="0">
                <a:solidFill>
                  <a:schemeClr val="accent2"/>
                </a:solidFill>
                <a:latin typeface="궁서" pitchFamily="18" charset="-127"/>
                <a:ea typeface="궁서" pitchFamily="18" charset="-127"/>
              </a:rPr>
              <a:t>근로기준법</a:t>
            </a:r>
            <a:r>
              <a:rPr lang="ko-KR" altLang="en-US" b="1" dirty="0">
                <a:solidFill>
                  <a:schemeClr val="accent2"/>
                </a:solidFill>
                <a:latin typeface="궁서" pitchFamily="18" charset="-127"/>
                <a:ea typeface="궁서" pitchFamily="18" charset="-127"/>
              </a:rPr>
              <a:t>상</a:t>
            </a:r>
            <a:r>
              <a:rPr lang="ko-KR" altLang="en-US" b="1" dirty="0">
                <a:solidFill>
                  <a:srgbClr val="FF0000"/>
                </a:solidFill>
                <a:latin typeface="궁서" pitchFamily="18" charset="-127"/>
                <a:ea typeface="궁서" pitchFamily="18" charset="-127"/>
              </a:rPr>
              <a:t> </a:t>
            </a:r>
            <a:r>
              <a:rPr lang="ko-KR" altLang="en-US" b="1" dirty="0" smtClean="0">
                <a:solidFill>
                  <a:srgbClr val="FF0000"/>
                </a:solidFill>
                <a:latin typeface="궁서" pitchFamily="18" charset="-127"/>
                <a:ea typeface="궁서" pitchFamily="18" charset="-127"/>
              </a:rPr>
              <a:t>임금</a:t>
            </a:r>
            <a:endParaRPr lang="ko-KR" altLang="en-US" b="1" dirty="0">
              <a:solidFill>
                <a:srgbClr val="FF0000"/>
              </a:solidFill>
              <a:latin typeface="궁서" pitchFamily="18" charset="-127"/>
              <a:ea typeface="궁서" pitchFamily="18" charset="-127"/>
            </a:endParaRPr>
          </a:p>
        </p:txBody>
      </p:sp>
      <p:sp>
        <p:nvSpPr>
          <p:cNvPr id="9" name="타원 8"/>
          <p:cNvSpPr/>
          <p:nvPr/>
        </p:nvSpPr>
        <p:spPr bwMode="auto">
          <a:xfrm>
            <a:off x="4860032" y="2636912"/>
            <a:ext cx="2088232" cy="1440160"/>
          </a:xfrm>
          <a:prstGeom prst="ellipse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r>
              <a:rPr lang="ko-KR" altLang="en-US" b="1" dirty="0" smtClean="0">
                <a:solidFill>
                  <a:schemeClr val="accent2"/>
                </a:solidFill>
                <a:latin typeface="궁서" pitchFamily="18" charset="-127"/>
                <a:ea typeface="궁서" pitchFamily="18" charset="-127"/>
              </a:rPr>
              <a:t>소득세법상</a:t>
            </a:r>
            <a:r>
              <a:rPr lang="ko-KR" altLang="en-US" b="1" dirty="0" smtClean="0">
                <a:solidFill>
                  <a:srgbClr val="FF0000"/>
                </a:solidFill>
                <a:latin typeface="궁서" pitchFamily="18" charset="-127"/>
                <a:ea typeface="궁서" pitchFamily="18" charset="-127"/>
              </a:rPr>
              <a:t> 보수</a:t>
            </a:r>
            <a:endParaRPr lang="ko-KR" altLang="en-US" b="1" dirty="0">
              <a:solidFill>
                <a:srgbClr val="FF0000"/>
              </a:solidFill>
              <a:latin typeface="궁서" pitchFamily="18" charset="-127"/>
              <a:ea typeface="궁서" pitchFamily="18" charset="-127"/>
            </a:endParaRPr>
          </a:p>
        </p:txBody>
      </p:sp>
      <p:sp>
        <p:nvSpPr>
          <p:cNvPr id="3" name="오른쪽 화살표 2"/>
          <p:cNvSpPr/>
          <p:nvPr/>
        </p:nvSpPr>
        <p:spPr bwMode="auto">
          <a:xfrm>
            <a:off x="3924300" y="3068960"/>
            <a:ext cx="647700" cy="576064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rtlCol="0" anchor="ctr"/>
          <a:lstStyle/>
          <a:p>
            <a:pPr algn="ctr"/>
            <a:endParaRPr lang="ko-KR" altLang="en-US" b="1" dirty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612973" y="1222400"/>
            <a:ext cx="7991475" cy="40640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임금과 보수의 주요 보험료 산정 대상 여부 항목</a:t>
            </a:r>
            <a:endParaRPr lang="en-US" altLang="ko-KR" sz="2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5369569"/>
              </p:ext>
            </p:extLst>
          </p:nvPr>
        </p:nvGraphicFramePr>
        <p:xfrm>
          <a:off x="683568" y="1793878"/>
          <a:ext cx="7848872" cy="4092031"/>
        </p:xfrm>
        <a:graphic>
          <a:graphicData uri="http://schemas.openxmlformats.org/drawingml/2006/table">
            <a:tbl>
              <a:tblPr/>
              <a:tblGrid>
                <a:gridCol w="5328592"/>
                <a:gridCol w="1224136"/>
                <a:gridCol w="1296144"/>
              </a:tblGrid>
              <a:tr h="263700"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주 요  항 목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임금 </a:t>
                      </a:r>
                      <a:r>
                        <a:rPr lang="ko-KR" altLang="en-US" sz="1600" spc="-15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여부 </a:t>
                      </a:r>
                      <a:endParaRPr lang="ko-KR" altLang="en-US" sz="1600" spc="-15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60000"/>
                        </a:lnSpc>
                      </a:pP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보수 </a:t>
                      </a:r>
                      <a:r>
                        <a:rPr lang="ko-KR" altLang="en-US" sz="1600" spc="-15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여부 </a:t>
                      </a:r>
                      <a:endParaRPr lang="ko-KR" altLang="en-US" sz="1600" spc="-15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594223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600" spc="-15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 국외</a:t>
                      </a:r>
                      <a:r>
                        <a:rPr lang="ko-KR" altLang="en-US" sz="1600" spc="-15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등의 </a:t>
                      </a:r>
                      <a:r>
                        <a:rPr lang="ko-KR" altLang="en-US" sz="1600" spc="-15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건설현장</a:t>
                      </a:r>
                      <a:r>
                        <a:rPr lang="ko-KR" altLang="en-US" sz="1600" spc="-15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에서 근로를 제공하고 받는 보수</a:t>
                      </a:r>
                      <a:endParaRPr lang="ko-KR" altLang="en-US" sz="1600" spc="-15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포함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600" spc="-15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월 </a:t>
                      </a:r>
                      <a:r>
                        <a:rPr lang="en-US" altLang="ko-KR" sz="1600" spc="-15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300</a:t>
                      </a:r>
                      <a:r>
                        <a:rPr lang="ko-KR" altLang="en-US" sz="1600" spc="-15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만원 </a:t>
                      </a:r>
                      <a:r>
                        <a:rPr lang="ko-KR" altLang="en-US" sz="1600" spc="-150" baseline="0" dirty="0" smtClean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endParaRPr lang="en-US" altLang="ko-KR" sz="1600" spc="-150" baseline="0" dirty="0" smtClean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600" spc="-15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제외</a:t>
                      </a:r>
                      <a:endParaRPr lang="ko-KR" altLang="en-US" sz="1600" spc="-15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0740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600" spc="-15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광산근로자 </a:t>
                      </a: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및 일용근로자의 연장</a:t>
                      </a:r>
                      <a:r>
                        <a:rPr lang="en-US" altLang="ko-KR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․</a:t>
                      </a: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야간 또는 휴일근무 수당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포함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제외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37649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600" spc="-15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광산근로자가 </a:t>
                      </a: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받는 입갱수당 및 발파수당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포함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제외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0740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600" spc="-15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취업규칙 </a:t>
                      </a: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등에 미리 지급금액을 정하여 지급하는 </a:t>
                      </a:r>
                      <a:r>
                        <a:rPr lang="ko-KR" altLang="en-US" sz="1600" spc="-150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일</a:t>
                      </a:r>
                      <a:r>
                        <a:rPr lang="en-US" altLang="ko-KR" sz="1600" spc="-150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․</a:t>
                      </a:r>
                      <a:r>
                        <a:rPr lang="ko-KR" altLang="en-US" sz="1600" spc="-150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숙직수당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포함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제외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594223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600" spc="-150" dirty="0" smtClean="0">
                          <a:solidFill>
                            <a:srgbClr val="C00000"/>
                          </a:solidFill>
                          <a:latin typeface="+mj-ea"/>
                          <a:ea typeface="+mj-ea"/>
                        </a:rPr>
                        <a:t> 근로계약</a:t>
                      </a:r>
                      <a:r>
                        <a:rPr lang="en-US" altLang="ko-KR" sz="1600" spc="-150" dirty="0">
                          <a:solidFill>
                            <a:srgbClr val="C00000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spc="-150" dirty="0">
                          <a:solidFill>
                            <a:srgbClr val="C00000"/>
                          </a:solidFill>
                          <a:latin typeface="+mj-ea"/>
                          <a:ea typeface="+mj-ea"/>
                        </a:rPr>
                        <a:t>취업규칙 등에 의하여 규정된 </a:t>
                      </a:r>
                      <a:r>
                        <a:rPr lang="ko-KR" altLang="en-US" sz="1600" spc="-150" dirty="0" err="1">
                          <a:solidFill>
                            <a:srgbClr val="C00000"/>
                          </a:solidFill>
                          <a:latin typeface="+mj-ea"/>
                          <a:ea typeface="+mj-ea"/>
                        </a:rPr>
                        <a:t>급식비</a:t>
                      </a:r>
                      <a:r>
                        <a:rPr lang="ko-KR" altLang="en-US" sz="1600" spc="-150" dirty="0">
                          <a:solidFill>
                            <a:srgbClr val="C00000"/>
                          </a:solidFill>
                          <a:latin typeface="+mj-ea"/>
                          <a:ea typeface="+mj-ea"/>
                        </a:rPr>
                        <a:t>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600" spc="-150" dirty="0">
                          <a:solidFill>
                            <a:srgbClr val="C00000"/>
                          </a:solidFill>
                          <a:latin typeface="+mj-ea"/>
                          <a:ea typeface="+mj-ea"/>
                        </a:rPr>
                        <a:t>포함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1600" spc="-150" dirty="0">
                          <a:solidFill>
                            <a:srgbClr val="C00000"/>
                          </a:solidFill>
                          <a:latin typeface="+mj-ea"/>
                          <a:ea typeface="+mj-ea"/>
                        </a:rPr>
                        <a:t>제외</a:t>
                      </a:r>
                    </a:p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en-US" altLang="ko-KR" sz="1600" spc="-150" dirty="0">
                          <a:solidFill>
                            <a:srgbClr val="C00000"/>
                          </a:solidFill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600" spc="-150" dirty="0">
                          <a:solidFill>
                            <a:srgbClr val="C00000"/>
                          </a:solidFill>
                          <a:latin typeface="+mj-ea"/>
                          <a:ea typeface="+mj-ea"/>
                        </a:rPr>
                        <a:t>연 </a:t>
                      </a:r>
                      <a:r>
                        <a:rPr lang="en-US" altLang="ko-KR" sz="1600" spc="-150" dirty="0">
                          <a:solidFill>
                            <a:srgbClr val="C00000"/>
                          </a:solidFill>
                          <a:latin typeface="+mj-ea"/>
                          <a:ea typeface="+mj-ea"/>
                        </a:rPr>
                        <a:t>120</a:t>
                      </a:r>
                      <a:r>
                        <a:rPr lang="ko-KR" altLang="en-US" sz="1600" spc="-150" dirty="0" smtClean="0">
                          <a:solidFill>
                            <a:srgbClr val="C00000"/>
                          </a:solidFill>
                          <a:latin typeface="+mj-ea"/>
                          <a:ea typeface="+mj-ea"/>
                        </a:rPr>
                        <a:t>만원</a:t>
                      </a:r>
                      <a:r>
                        <a:rPr lang="en-US" altLang="ko-KR" sz="1600" spc="-150" dirty="0" smtClean="0">
                          <a:solidFill>
                            <a:srgbClr val="C00000"/>
                          </a:solidFill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1600" spc="-150" dirty="0" smtClean="0">
                          <a:solidFill>
                            <a:srgbClr val="C0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endParaRPr lang="ko-KR" altLang="en-US" sz="1600" spc="-150" dirty="0">
                        <a:solidFill>
                          <a:srgbClr val="C00000"/>
                        </a:solidFill>
                        <a:latin typeface="+mj-ea"/>
                        <a:ea typeface="+mj-ea"/>
                      </a:endParaRP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0740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600" spc="-15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특수지역에 </a:t>
                      </a: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근무하는 근로자에게 </a:t>
                      </a:r>
                      <a:r>
                        <a:rPr lang="ko-KR" altLang="en-US" sz="1600" spc="-15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지급하는 </a:t>
                      </a: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벽지수당 등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포함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제외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36134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600" spc="-15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취업규칙 </a:t>
                      </a: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등에 따른 정기상여금 </a:t>
                      </a:r>
                      <a:r>
                        <a:rPr lang="ko-KR" altLang="en-US" sz="1600" spc="-150" dirty="0" smtClean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 등 </a:t>
                      </a:r>
                      <a:endParaRPr lang="ko-KR" altLang="en-US" sz="1600" spc="-150" dirty="0">
                        <a:solidFill>
                          <a:srgbClr val="000000"/>
                        </a:solidFill>
                        <a:latin typeface="+mj-ea"/>
                        <a:ea typeface="+mj-ea"/>
                      </a:endParaRP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포함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600" spc="-150" dirty="0">
                          <a:solidFill>
                            <a:srgbClr val="000000"/>
                          </a:solidFill>
                          <a:latin typeface="+mj-ea"/>
                          <a:ea typeface="+mj-ea"/>
                        </a:rPr>
                        <a:t>포함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07406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ko-KR" altLang="en-US" sz="1600" spc="-150" dirty="0" smtClean="0">
                          <a:solidFill>
                            <a:srgbClr val="C00000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600" spc="-15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기업이윤에 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따라 일시적</a:t>
                      </a:r>
                      <a:r>
                        <a:rPr lang="en-US" altLang="ko-KR" sz="1600" spc="-1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․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불확정적으로 사용자의 재량에 따라 </a:t>
                      </a:r>
                      <a:r>
                        <a:rPr lang="ko-KR" altLang="en-US" sz="1600" spc="-15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            </a:t>
                      </a:r>
                      <a:endParaRPr lang="en-US" altLang="ko-KR" sz="1600" spc="-150" dirty="0" smtClean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ct val="100000"/>
                        </a:lnSpc>
                      </a:pPr>
                      <a:r>
                        <a:rPr lang="en-US" altLang="ko-KR" sz="1600" spc="-15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600" spc="-150" dirty="0" smtClean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지급되는 </a:t>
                      </a:r>
                      <a:r>
                        <a:rPr lang="ko-KR" altLang="en-US" sz="1600" spc="-150" dirty="0" err="1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경영성과배분금</a:t>
                      </a:r>
                      <a:r>
                        <a:rPr lang="en-US" altLang="ko-KR" sz="1600" spc="-150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spc="-150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격려금</a:t>
                      </a:r>
                      <a:r>
                        <a:rPr lang="en-US" altLang="ko-KR" sz="1600" spc="-150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600" spc="-150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포상금 </a:t>
                      </a:r>
                      <a:r>
                        <a:rPr lang="ko-KR" altLang="en-US" sz="1600" spc="-150" dirty="0">
                          <a:solidFill>
                            <a:schemeClr val="tx1"/>
                          </a:solidFill>
                          <a:latin typeface="+mj-ea"/>
                          <a:ea typeface="+mj-ea"/>
                        </a:rPr>
                        <a:t>등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600" spc="-150" dirty="0">
                          <a:solidFill>
                            <a:srgbClr val="C00000"/>
                          </a:solidFill>
                          <a:latin typeface="+mj-ea"/>
                          <a:ea typeface="+mj-ea"/>
                        </a:rPr>
                        <a:t>제외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30000"/>
                        </a:lnSpc>
                      </a:pPr>
                      <a:r>
                        <a:rPr lang="ko-KR" altLang="en-US" sz="1600" spc="-150" dirty="0">
                          <a:solidFill>
                            <a:srgbClr val="C00000"/>
                          </a:solidFill>
                          <a:latin typeface="+mj-ea"/>
                          <a:ea typeface="+mj-ea"/>
                        </a:rPr>
                        <a:t>포함 </a:t>
                      </a:r>
                    </a:p>
                  </a:txBody>
                  <a:tcPr marL="16885" marR="16885" marT="16885" marB="16885" anchor="ctr">
                    <a:lnL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0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olSlant"/>
                      <a:lightRig rig="flood" dir="t"/>
                    </a:cell3D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37" descr="08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539750" y="144463"/>
            <a:ext cx="6192838" cy="620712"/>
          </a:xfrm>
          <a:prstGeom prst="rect">
            <a:avLst/>
          </a:prstGeom>
        </p:spPr>
        <p:txBody>
          <a:bodyPr/>
          <a:lstStyle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3366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defRPr>
            </a:lvl2pPr>
            <a:lvl3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defRPr>
            </a:lvl3pPr>
            <a:lvl4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defRPr>
            </a:lvl4pPr>
            <a:lvl5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3366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eaLnBrk="1" hangingPunct="1"/>
            <a:r>
              <a:rPr lang="ko-KR" altLang="en-US" sz="2800" kern="0" smtClean="0"/>
              <a:t>보험료 산정기준 변경 </a:t>
            </a:r>
            <a:endParaRPr lang="ko-KR" altLang="en-US" sz="2400" kern="0" smtClean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err="1" smtClean="0"/>
              <a:t>보험료등</a:t>
            </a:r>
            <a:r>
              <a:rPr lang="ko-KR" altLang="en-US" sz="2800" dirty="0" smtClean="0"/>
              <a:t> 경감 특례 </a:t>
            </a:r>
            <a:endParaRPr lang="ko-KR" altLang="en-US" sz="2400" dirty="0" smtClean="0"/>
          </a:p>
        </p:txBody>
      </p:sp>
      <p:sp>
        <p:nvSpPr>
          <p:cNvPr id="7196" name="Rectangle 28"/>
          <p:cNvSpPr>
            <a:spLocks noChangeArrowheads="1"/>
          </p:cNvSpPr>
          <p:nvPr/>
        </p:nvSpPr>
        <p:spPr bwMode="auto">
          <a:xfrm>
            <a:off x="322263" y="1355864"/>
            <a:ext cx="8138169" cy="178510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보험료 </a:t>
            </a:r>
            <a:r>
              <a:rPr lang="ko-KR" altLang="en-US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산정기준이 임금에서 보수로 변경됨에 </a:t>
            </a:r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따라 급격한 보험료 </a:t>
            </a:r>
            <a:endParaRPr lang="en-US" altLang="ko-KR" sz="20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증가가 </a:t>
            </a:r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예상되는 </a:t>
            </a:r>
            <a:r>
              <a:rPr lang="ko-KR" altLang="en-US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기업의 </a:t>
            </a:r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부담 완화를 위하여 </a:t>
            </a:r>
            <a:r>
              <a:rPr lang="en-US" altLang="ko-K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2011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년부터</a:t>
            </a:r>
            <a:r>
              <a:rPr lang="en-US" altLang="ko-KR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한시적</a:t>
            </a:r>
            <a:endParaRPr lang="en-US" altLang="ko-KR" sz="20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으로 </a:t>
            </a:r>
            <a:r>
              <a:rPr lang="ko-KR" altLang="en-US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임금총액 대비 보수총액이 </a:t>
            </a:r>
            <a:r>
              <a:rPr lang="en-US" altLang="ko-K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2011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</a:t>
            </a:r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까지는 </a:t>
            </a:r>
            <a:r>
              <a:rPr lang="en-US" altLang="ko-K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115%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endParaRPr lang="en-US" altLang="ko-KR" sz="20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000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2000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</a:t>
            </a:r>
            <a:r>
              <a:rPr lang="ko-KR" altLang="en-US" sz="2000" spc="-15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은 </a:t>
            </a:r>
            <a:r>
              <a:rPr lang="en-US" altLang="ko-KR" sz="2000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120%</a:t>
            </a:r>
            <a:r>
              <a:rPr lang="en-US" altLang="ko-KR" sz="2000" spc="-15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lang="en-US" altLang="ko-KR" sz="2000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2015</a:t>
            </a:r>
            <a:r>
              <a:rPr lang="ko-KR" altLang="en-US" sz="2000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</a:t>
            </a:r>
            <a:r>
              <a:rPr lang="ko-KR" altLang="en-US" sz="2000" spc="-15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은 </a:t>
            </a:r>
            <a:r>
              <a:rPr lang="en-US" altLang="ko-KR" sz="2000" spc="-15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125%</a:t>
            </a:r>
            <a:r>
              <a:rPr lang="ko-KR" altLang="en-US" sz="2000" spc="-15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를 초과하는 경우 </a:t>
            </a:r>
            <a:r>
              <a:rPr lang="ko-KR" altLang="en-US" sz="2000" spc="-15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보험료를 </a:t>
            </a:r>
            <a:r>
              <a:rPr lang="ko-KR" altLang="en-US" sz="2000" spc="-15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경감</a:t>
            </a:r>
            <a:endParaRPr lang="en-US" altLang="ko-KR" sz="2000" spc="-15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5301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Rectangle 28"/>
          <p:cNvSpPr>
            <a:spLocks noChangeArrowheads="1"/>
          </p:cNvSpPr>
          <p:nvPr/>
        </p:nvSpPr>
        <p:spPr bwMode="auto">
          <a:xfrm>
            <a:off x="323850" y="3257689"/>
            <a:ext cx="8136582" cy="1323439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en-US" altLang="ko-K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년도 경감 </a:t>
            </a:r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대상 </a:t>
            </a:r>
            <a:endParaRPr lang="en-US" altLang="ko-KR" sz="2000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- </a:t>
            </a:r>
            <a:r>
              <a:rPr lang="en-US" altLang="ko-KR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2013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년도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보수총액이 </a:t>
            </a:r>
            <a:r>
              <a:rPr lang="en-US" altLang="ko-K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2013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년도 임금총액의 </a:t>
            </a:r>
            <a:r>
              <a:rPr lang="en-US" altLang="ko-KR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120%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를</a:t>
            </a:r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초과</a:t>
            </a:r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하는 </a:t>
            </a:r>
            <a:endParaRPr lang="en-US" altLang="ko-KR" sz="2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</a:t>
            </a:r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사업장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또는 근로자</a:t>
            </a:r>
            <a:endParaRPr lang="en-US" altLang="ko-KR" sz="2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 bwMode="auto">
          <a:xfrm>
            <a:off x="2843213" y="4076700"/>
            <a:ext cx="4249737" cy="9366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5306" name="직선 연결선 11"/>
          <p:cNvCxnSpPr>
            <a:cxnSpLocks noChangeShapeType="1"/>
          </p:cNvCxnSpPr>
          <p:nvPr/>
        </p:nvCxnSpPr>
        <p:spPr bwMode="auto">
          <a:xfrm>
            <a:off x="3276600" y="4292600"/>
            <a:ext cx="3311525" cy="1439863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sp>
        <p:nvSpPr>
          <p:cNvPr id="11" name="Rectangle 28"/>
          <p:cNvSpPr>
            <a:spLocks noChangeArrowheads="1"/>
          </p:cNvSpPr>
          <p:nvPr/>
        </p:nvSpPr>
        <p:spPr bwMode="auto">
          <a:xfrm>
            <a:off x="324941" y="4685134"/>
            <a:ext cx="8135491" cy="40005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신청 방법 </a:t>
            </a:r>
            <a:r>
              <a:rPr lang="en-US" altLang="ko-KR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보험료 등 경감 특례신청서</a:t>
            </a:r>
            <a:r>
              <a:rPr lang="ko-KR" altLang="en-US" sz="2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를 공단에 </a:t>
            </a:r>
            <a:r>
              <a:rPr lang="ko-KR" altLang="en-US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제출 </a:t>
            </a:r>
            <a:r>
              <a:rPr lang="en-US" altLang="ko-KR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신청주의</a:t>
            </a:r>
            <a:r>
              <a:rPr lang="en-US" altLang="ko-KR" sz="20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2000" spc="-15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오른쪽 화살표 11"/>
          <p:cNvSpPr/>
          <p:nvPr/>
        </p:nvSpPr>
        <p:spPr bwMode="auto">
          <a:xfrm>
            <a:off x="3779838" y="1773238"/>
            <a:ext cx="647700" cy="733425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ctangle 28"/>
          <p:cNvSpPr>
            <a:spLocks noChangeArrowheads="1"/>
          </p:cNvSpPr>
          <p:nvPr/>
        </p:nvSpPr>
        <p:spPr bwMode="auto">
          <a:xfrm>
            <a:off x="323528" y="5157192"/>
            <a:ext cx="8136904" cy="861774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경감율의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적용 </a:t>
            </a: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보험료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경감율이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반영된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보험료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에서 </a:t>
            </a:r>
            <a:r>
              <a:rPr lang="ko-KR" altLang="en-US" sz="2000" dirty="0" err="1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일시납에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따른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공제</a:t>
            </a: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(3%)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적용</a:t>
            </a:r>
            <a:endParaRPr lang="en-US" altLang="ko-KR" sz="2000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 bwMode="auto">
          <a:xfrm>
            <a:off x="2843213" y="4076700"/>
            <a:ext cx="4249737" cy="9366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6327" name="직선 연결선 11"/>
          <p:cNvCxnSpPr>
            <a:cxnSpLocks noChangeShapeType="1"/>
          </p:cNvCxnSpPr>
          <p:nvPr/>
        </p:nvCxnSpPr>
        <p:spPr bwMode="auto">
          <a:xfrm>
            <a:off x="3276600" y="4292600"/>
            <a:ext cx="3311525" cy="1439863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cxnSp>
      <p:pic>
        <p:nvPicPr>
          <p:cNvPr id="9" name="Picture 37" descr="0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260350"/>
            <a:ext cx="449263" cy="44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44463"/>
            <a:ext cx="6192838" cy="620712"/>
          </a:xfrm>
        </p:spPr>
        <p:txBody>
          <a:bodyPr/>
          <a:lstStyle/>
          <a:p>
            <a:pPr eaLnBrk="1" hangingPunct="1"/>
            <a:r>
              <a:rPr lang="ko-KR" altLang="en-US" sz="2800" dirty="0" err="1" smtClean="0"/>
              <a:t>보험료등</a:t>
            </a:r>
            <a:r>
              <a:rPr lang="ko-KR" altLang="en-US" sz="2800" dirty="0" smtClean="0"/>
              <a:t> 경감 특례 </a:t>
            </a:r>
            <a:endParaRPr lang="ko-KR" altLang="en-US" sz="2400" dirty="0" smtClean="0"/>
          </a:p>
        </p:txBody>
      </p:sp>
      <p:sp>
        <p:nvSpPr>
          <p:cNvPr id="12" name="Rectangle 28"/>
          <p:cNvSpPr>
            <a:spLocks noChangeArrowheads="1"/>
          </p:cNvSpPr>
          <p:nvPr/>
        </p:nvSpPr>
        <p:spPr bwMode="auto">
          <a:xfrm>
            <a:off x="310306" y="1109936"/>
            <a:ext cx="8366152" cy="2754600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en-US" altLang="ko-KR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년도 </a:t>
            </a:r>
            <a:r>
              <a:rPr lang="ko-KR" altLang="en-US" sz="20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경감율의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산정 </a:t>
            </a:r>
            <a:endParaRPr lang="en-US" altLang="ko-KR" sz="2000" dirty="0" smtClean="0">
              <a:solidFill>
                <a:srgbClr val="26267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2013</a:t>
            </a:r>
            <a:r>
              <a:rPr lang="ko-KR" altLang="en-US" sz="2000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년도 </a:t>
            </a:r>
            <a:r>
              <a:rPr lang="ko-KR" altLang="en-US" sz="2000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임금총액 대비 보수총액 비율 </a:t>
            </a:r>
            <a:r>
              <a:rPr lang="en-US" altLang="ko-KR" sz="2000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– </a:t>
            </a:r>
            <a:r>
              <a:rPr lang="en-US" altLang="ko-KR" sz="2000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1.20</a:t>
            </a:r>
            <a:endParaRPr lang="en-US" altLang="ko-KR" sz="2000" dirty="0">
              <a:solidFill>
                <a:srgbClr val="66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spcBef>
                <a:spcPct val="50000"/>
              </a:spcBef>
              <a:defRPr/>
            </a:pPr>
            <a:r>
              <a:rPr lang="en-US" altLang="ko-KR" sz="2000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2013</a:t>
            </a:r>
            <a:r>
              <a:rPr lang="ko-KR" altLang="en-US" sz="2000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년도 </a:t>
            </a:r>
            <a:r>
              <a:rPr lang="ko-KR" altLang="en-US" sz="2000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임금총액 대비 보수총액 비율</a:t>
            </a:r>
            <a:endParaRPr lang="en-US" altLang="ko-KR" sz="2000" dirty="0">
              <a:solidFill>
                <a:srgbClr val="66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defRPr/>
            </a:pPr>
            <a:r>
              <a:rPr lang="ko-KR" altLang="en-US" sz="16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예시</a:t>
            </a:r>
            <a:r>
              <a:rPr lang="en-US" altLang="ko-KR" sz="16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 </a:t>
            </a:r>
            <a:r>
              <a:rPr lang="en-US" altLang="ko-KR" sz="16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2013</a:t>
            </a:r>
            <a:r>
              <a:rPr lang="ko-KR" altLang="en-US" sz="16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 </a:t>
            </a:r>
            <a:r>
              <a:rPr lang="ko-KR" altLang="en-US" sz="16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임금총액 </a:t>
            </a:r>
            <a:r>
              <a:rPr lang="en-US" altLang="ko-KR" sz="16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1</a:t>
            </a:r>
            <a:r>
              <a:rPr lang="ko-KR" altLang="en-US" sz="16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6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 </a:t>
            </a:r>
            <a:r>
              <a:rPr lang="en-US" altLang="ko-KR" sz="16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2013</a:t>
            </a:r>
            <a:r>
              <a:rPr lang="ko-KR" altLang="en-US" sz="16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 </a:t>
            </a:r>
            <a:r>
              <a:rPr lang="ko-KR" altLang="en-US" sz="16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보수총액 </a:t>
            </a:r>
            <a:r>
              <a:rPr lang="en-US" altLang="ko-KR" sz="16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1</a:t>
            </a:r>
            <a:r>
              <a:rPr lang="ko-KR" altLang="en-US" sz="16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억 </a:t>
            </a:r>
            <a:r>
              <a:rPr lang="en-US" altLang="ko-KR" sz="16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4</a:t>
            </a:r>
            <a:r>
              <a:rPr lang="ko-KR" altLang="en-US" sz="1600" dirty="0" err="1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천만원</a:t>
            </a:r>
            <a:r>
              <a:rPr lang="en-US" altLang="ko-KR" sz="16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</a:p>
          <a:p>
            <a:pPr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2000" dirty="0" smtClean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</a:t>
            </a: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전년도 임금총액 대비 보수총액 비율 </a:t>
            </a:r>
            <a:r>
              <a:rPr lang="en-US" altLang="ko-KR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1.4</a:t>
            </a:r>
          </a:p>
          <a:p>
            <a:pPr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  </a:t>
            </a:r>
            <a:r>
              <a:rPr lang="ko-KR" altLang="en-US" sz="16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경감율</a:t>
            </a:r>
            <a:r>
              <a:rPr lang="ko-KR" altLang="en-US" sz="16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6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:  </a:t>
            </a:r>
            <a:r>
              <a:rPr lang="en-US" altLang="ko-KR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0.142857… </a:t>
            </a:r>
            <a:r>
              <a:rPr lang="en-US" altLang="ko-KR" sz="16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= (</a:t>
            </a:r>
            <a:r>
              <a:rPr lang="en-US" altLang="ko-KR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1.4 </a:t>
            </a:r>
            <a:r>
              <a:rPr lang="en-US" altLang="ko-KR" sz="16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– </a:t>
            </a:r>
            <a:r>
              <a:rPr lang="en-US" altLang="ko-KR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1.2) </a:t>
            </a:r>
            <a:r>
              <a:rPr lang="en-US" altLang="ko-KR" sz="16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/ </a:t>
            </a:r>
            <a:r>
              <a:rPr lang="en-US" altLang="ko-KR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1.4  </a:t>
            </a:r>
            <a:r>
              <a:rPr lang="ko-KR" altLang="en-US" sz="16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→ </a:t>
            </a:r>
            <a:r>
              <a:rPr lang="en-US" altLang="ko-KR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14.29%</a:t>
            </a:r>
            <a:r>
              <a:rPr lang="en-US" altLang="ko-KR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4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소수점 </a:t>
            </a:r>
            <a:r>
              <a:rPr lang="ko-KR" altLang="en-US" sz="1400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다섯째자리</a:t>
            </a:r>
            <a:r>
              <a:rPr lang="ko-KR" altLang="en-US" sz="14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반올림</a:t>
            </a:r>
            <a:r>
              <a:rPr lang="en-US" altLang="ko-KR" sz="14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  <p:cxnSp>
        <p:nvCxnSpPr>
          <p:cNvPr id="13" name="직선 연결선 13"/>
          <p:cNvCxnSpPr>
            <a:cxnSpLocks noChangeShapeType="1"/>
          </p:cNvCxnSpPr>
          <p:nvPr/>
        </p:nvCxnSpPr>
        <p:spPr bwMode="auto">
          <a:xfrm>
            <a:off x="1691680" y="1988840"/>
            <a:ext cx="5616624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" name="Rectangle 28"/>
          <p:cNvSpPr>
            <a:spLocks noChangeArrowheads="1"/>
          </p:cNvSpPr>
          <p:nvPr/>
        </p:nvSpPr>
        <p:spPr bwMode="auto">
          <a:xfrm>
            <a:off x="323529" y="3933058"/>
            <a:ext cx="8352928" cy="2323713"/>
          </a:xfrm>
          <a:prstGeom prst="rect">
            <a:avLst/>
          </a:prstGeom>
          <a:noFill/>
          <a:ln w="9525" algn="ctr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▣ </a:t>
            </a:r>
            <a:r>
              <a:rPr lang="ko-KR" altLang="en-US" sz="2000" dirty="0" smtClean="0">
                <a:solidFill>
                  <a:srgbClr val="26267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보험료 산정</a:t>
            </a:r>
            <a:endParaRPr lang="en-US" altLang="ko-KR" sz="14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spcBef>
                <a:spcPts val="600"/>
              </a:spcBef>
              <a:defRPr/>
            </a:pPr>
            <a:r>
              <a:rPr lang="en-US" altLang="ko-KR" sz="160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- </a:t>
            </a: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건설업 사업장 </a:t>
            </a:r>
            <a:r>
              <a:rPr lang="en-US" altLang="ko-KR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년 </a:t>
            </a:r>
            <a:r>
              <a:rPr lang="ko-KR" altLang="en-US" sz="16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개산보험료가</a:t>
            </a: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1,200,000</a:t>
            </a: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 이고 </a:t>
            </a:r>
            <a:r>
              <a:rPr lang="ko-KR" altLang="en-US" sz="1600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일시납부</a:t>
            </a:r>
            <a:r>
              <a:rPr lang="ko-KR" altLang="en-US" sz="16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할 경우</a:t>
            </a:r>
            <a:endParaRPr lang="en-US" altLang="ko-KR" sz="1600" dirty="0" smtClean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ko-KR" altLang="en-US" sz="16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경   </a:t>
            </a:r>
            <a:r>
              <a:rPr lang="ko-KR" altLang="en-US" sz="1600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감  액  </a:t>
            </a:r>
            <a:r>
              <a:rPr lang="en-US" altLang="ko-KR" sz="1600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= </a:t>
            </a:r>
            <a:r>
              <a:rPr lang="en-US" altLang="ko-KR" sz="16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171,480</a:t>
            </a:r>
            <a:r>
              <a:rPr lang="ko-KR" altLang="en-US" sz="16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 </a:t>
            </a:r>
            <a:r>
              <a:rPr lang="en-US" altLang="ko-KR" sz="1600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(1,200,000</a:t>
            </a:r>
            <a:r>
              <a:rPr lang="ko-KR" altLang="en-US" sz="16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 </a:t>
            </a:r>
            <a:r>
              <a:rPr lang="en-US" altLang="ko-KR" sz="16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X </a:t>
            </a:r>
            <a:r>
              <a:rPr lang="en-US" altLang="ko-KR" sz="1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14.29%</a:t>
            </a:r>
            <a:r>
              <a:rPr lang="en-US" altLang="ko-KR" sz="16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600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1600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</a:t>
            </a:r>
            <a:r>
              <a:rPr lang="ko-KR" altLang="en-US" sz="1600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납부보험료 </a:t>
            </a:r>
            <a:r>
              <a:rPr lang="en-US" altLang="ko-KR" sz="1600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= </a:t>
            </a:r>
            <a:r>
              <a:rPr lang="en-US" altLang="ko-KR" sz="16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997,670</a:t>
            </a:r>
            <a:r>
              <a:rPr lang="ko-KR" altLang="en-US" sz="16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 </a:t>
            </a:r>
            <a:endParaRPr lang="en-US" altLang="ko-KR" sz="1600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1600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                      </a:t>
            </a:r>
            <a:r>
              <a:rPr lang="en-US" altLang="ko-KR" sz="1600" spc="-150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[1,200,000</a:t>
            </a:r>
            <a:r>
              <a:rPr lang="ko-KR" altLang="en-US" sz="1600" spc="-150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</a:t>
            </a:r>
            <a:r>
              <a:rPr lang="en-US" altLang="ko-KR" sz="1600" spc="-15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-171,480</a:t>
            </a:r>
            <a:r>
              <a:rPr lang="ko-KR" altLang="en-US" sz="1600" spc="-15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</a:t>
            </a:r>
            <a:r>
              <a:rPr lang="en-US" altLang="ko-KR" sz="1600" spc="-150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-{(1,200,000</a:t>
            </a:r>
            <a:r>
              <a:rPr lang="ko-KR" altLang="en-US" sz="1600" spc="-150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</a:t>
            </a:r>
            <a:r>
              <a:rPr lang="en-US" altLang="ko-KR" sz="1600" spc="-150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-171,480</a:t>
            </a:r>
            <a:r>
              <a:rPr lang="ko-KR" altLang="en-US" sz="1600" spc="-150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원</a:t>
            </a:r>
            <a:r>
              <a:rPr lang="en-US" altLang="ko-KR" sz="1600" spc="-150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)X3</a:t>
            </a:r>
            <a:r>
              <a:rPr lang="en-US" altLang="ko-KR" sz="1600" spc="-15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%)}]</a:t>
            </a:r>
            <a:endParaRPr lang="en-US" altLang="ko-KR" sz="1600" spc="-150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  <a:defRPr/>
            </a:pPr>
            <a:r>
              <a:rPr lang="en-US" altLang="ko-KR" sz="1600" spc="-150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   </a:t>
            </a:r>
            <a:r>
              <a:rPr lang="en-US" altLang="ko-KR" sz="16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- </a:t>
            </a:r>
            <a:r>
              <a:rPr lang="ko-KR" altLang="en-US" sz="16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분납할 경우는 분납보험료에서 경감비율 </a:t>
            </a:r>
            <a:r>
              <a:rPr lang="ko-KR" altLang="en-US" sz="1600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적용</a:t>
            </a:r>
            <a:endParaRPr lang="en-US" altLang="ko-KR" sz="1600" spc="-150" dirty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7" descr="08_e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5" name="Picture 3" descr="09-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733" y="2514153"/>
            <a:ext cx="3673475" cy="105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397" name="Picture 6" descr="06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6237312"/>
            <a:ext cx="179546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 l="22334" t="45322" r="48093" b="24463"/>
          <a:stretch>
            <a:fillRect/>
          </a:stretch>
        </p:blipFill>
        <p:spPr bwMode="auto">
          <a:xfrm>
            <a:off x="1006938" y="2495799"/>
            <a:ext cx="1188798" cy="1725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6" descr="iChat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23334" y="2100015"/>
            <a:ext cx="896938" cy="89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HY견고딕"/>
        <a:ea typeface="HY견고딕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gradFill>
          <a:gsLst>
            <a:gs pos="50000">
              <a:srgbClr val="FFAD83"/>
            </a:gs>
            <a:gs pos="0">
              <a:schemeClr val="accent6">
                <a:lumMod val="20000"/>
                <a:lumOff val="80000"/>
              </a:schemeClr>
            </a:gs>
            <a:gs pos="50000">
              <a:schemeClr val="bg1"/>
            </a:gs>
            <a:gs pos="50000">
              <a:srgbClr val="FFA77A"/>
            </a:gs>
            <a:gs pos="100000">
              <a:srgbClr val="FF9966"/>
            </a:gs>
          </a:gsLst>
          <a:lin ang="5400000" scaled="1"/>
        </a:gradFill>
        <a:ln w="9525">
          <a:solidFill>
            <a:schemeClr val="tx1"/>
          </a:solidFill>
          <a:miter lim="800000"/>
          <a:headEnd/>
          <a:tailEnd/>
        </a:ln>
        <a:effectLst/>
      </a:spPr>
      <a:bodyPr wrap="none" anchor="ctr"/>
      <a:lstStyle>
        <a:defPPr algn="ctr">
          <a:defRPr b="1" dirty="0">
            <a:solidFill>
              <a:srgbClr val="0033CC"/>
            </a:solidFill>
            <a:effectLst>
              <a:outerShdw blurRad="38100" dist="38100" dir="2700000" algn="tl">
                <a:srgbClr val="000000"/>
              </a:outerShdw>
            </a:effectLst>
            <a:latin typeface="Arial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1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8196</TotalTime>
  <Words>3553</Words>
  <Application>Microsoft Office PowerPoint</Application>
  <PresentationFormat>화면 슬라이드 쇼(4:3)</PresentationFormat>
  <Paragraphs>804</Paragraphs>
  <Slides>71</Slides>
  <Notes>6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71</vt:i4>
      </vt:variant>
    </vt:vector>
  </HeadingPairs>
  <TitlesOfParts>
    <vt:vector size="72" baseType="lpstr">
      <vt:lpstr>기본 디자인</vt:lpstr>
      <vt:lpstr>PowerPoint 프레젠테이션</vt:lpstr>
      <vt:lpstr>PowerPoint 프레젠테이션</vt:lpstr>
      <vt:lpstr>PowerPoint 프레젠테이션</vt:lpstr>
      <vt:lpstr>건설업의 적용</vt:lpstr>
      <vt:lpstr>건설업의 적용</vt:lpstr>
      <vt:lpstr>건설업 일괄적용</vt:lpstr>
      <vt:lpstr>건설업의 보험가입자 </vt:lpstr>
      <vt:lpstr>건설업의 보험가입자</vt:lpstr>
      <vt:lpstr>건설업의 보험가입자</vt:lpstr>
      <vt:lpstr>하자보수공사</vt:lpstr>
      <vt:lpstr>하자보수공사</vt:lpstr>
      <vt:lpstr>하수급인 사업주 인정승인 </vt:lpstr>
      <vt:lpstr>하수급인 사업주 인정승인 </vt:lpstr>
      <vt:lpstr>하수급인 사업주 승인 </vt:lpstr>
      <vt:lpstr>하수급인 사업주 승인 </vt:lpstr>
      <vt:lpstr>건설업본사와 현장사무소의 적용</vt:lpstr>
      <vt:lpstr>해외파견자 산재보험 적용 특례</vt:lpstr>
      <vt:lpstr>해외파견자 고용보험 적용</vt:lpstr>
      <vt:lpstr>사업개시 신고 </vt:lpstr>
      <vt:lpstr>사업개시 변경신고 </vt:lpstr>
      <vt:lpstr>PowerPoint 프레젠테이션</vt:lpstr>
      <vt:lpstr>원수급인의 하수급인 내역 신고 </vt:lpstr>
      <vt:lpstr>건설업 일용근로자의 신고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확정보수총액 산정시 유의사항 </vt:lpstr>
      <vt:lpstr>확정보수총액 산정시 유의사항 </vt:lpstr>
      <vt:lpstr>PowerPoint 프레젠테이션</vt:lpstr>
      <vt:lpstr>개산보수총액 산정시 유의사항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건설업 사회보험료 지원사업 </vt:lpstr>
      <vt:lpstr>건설업 사회보험료 지원사업 </vt:lpstr>
      <vt:lpstr>건설업 사회보험료 지원사업 </vt:lpstr>
      <vt:lpstr>건설업 사회보험료 지원사업 </vt:lpstr>
      <vt:lpstr>건설업 사회보험료 지원사업 </vt:lpstr>
      <vt:lpstr>PowerPoint 프레젠테이션</vt:lpstr>
      <vt:lpstr>시간선택제 일자리 사회보험료 지원사업</vt:lpstr>
      <vt:lpstr>시간선택제 일자리 사회보험료 지원사업</vt:lpstr>
      <vt:lpstr>시간선택제 일자리 사회보험료 지원사업</vt:lpstr>
      <vt:lpstr>PowerPoint 프레젠테이션</vt:lpstr>
      <vt:lpstr>보험료 산정기준 변경 </vt:lpstr>
      <vt:lpstr>PowerPoint 프레젠테이션</vt:lpstr>
      <vt:lpstr>보험료등 경감 특례 </vt:lpstr>
      <vt:lpstr>보험료등 경감 특례 </vt:lpstr>
      <vt:lpstr>PowerPoint 프레젠테이션</vt:lpstr>
    </vt:vector>
  </TitlesOfParts>
  <Company>피티라인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블랙에디션</dc:creator>
  <cp:lastModifiedBy>김영곤</cp:lastModifiedBy>
  <cp:revision>610</cp:revision>
  <cp:lastPrinted>2014-02-27T07:38:34Z</cp:lastPrinted>
  <dcterms:created xsi:type="dcterms:W3CDTF">2008-07-22T09:00:38Z</dcterms:created>
  <dcterms:modified xsi:type="dcterms:W3CDTF">2014-02-27T07:44:43Z</dcterms:modified>
</cp:coreProperties>
</file>